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7"/>
  </p:notesMasterIdLst>
  <p:sldIdLst>
    <p:sldId id="423" r:id="rId2"/>
    <p:sldId id="256" r:id="rId3"/>
    <p:sldId id="426" r:id="rId4"/>
    <p:sldId id="336" r:id="rId5"/>
    <p:sldId id="258" r:id="rId6"/>
    <p:sldId id="260" r:id="rId7"/>
    <p:sldId id="261" r:id="rId8"/>
    <p:sldId id="263" r:id="rId9"/>
    <p:sldId id="322" r:id="rId10"/>
    <p:sldId id="323" r:id="rId11"/>
    <p:sldId id="269" r:id="rId12"/>
    <p:sldId id="441" r:id="rId13"/>
    <p:sldId id="442" r:id="rId14"/>
    <p:sldId id="443" r:id="rId15"/>
    <p:sldId id="444" r:id="rId16"/>
    <p:sldId id="445" r:id="rId17"/>
    <p:sldId id="446" r:id="rId18"/>
    <p:sldId id="270" r:id="rId19"/>
    <p:sldId id="416" r:id="rId20"/>
    <p:sldId id="264" r:id="rId21"/>
    <p:sldId id="516" r:id="rId22"/>
    <p:sldId id="282" r:id="rId23"/>
    <p:sldId id="265" r:id="rId24"/>
    <p:sldId id="267" r:id="rId25"/>
    <p:sldId id="517" r:id="rId26"/>
    <p:sldId id="447" r:id="rId27"/>
    <p:sldId id="448" r:id="rId28"/>
    <p:sldId id="449" r:id="rId29"/>
    <p:sldId id="450" r:id="rId30"/>
    <p:sldId id="451" r:id="rId31"/>
    <p:sldId id="452" r:id="rId32"/>
    <p:sldId id="453" r:id="rId33"/>
    <p:sldId id="454" r:id="rId34"/>
    <p:sldId id="407" r:id="rId35"/>
    <p:sldId id="418" r:id="rId36"/>
    <p:sldId id="271" r:id="rId37"/>
    <p:sldId id="518" r:id="rId38"/>
    <p:sldId id="272" r:id="rId39"/>
    <p:sldId id="273" r:id="rId40"/>
    <p:sldId id="455" r:id="rId41"/>
    <p:sldId id="456" r:id="rId42"/>
    <p:sldId id="457" r:id="rId43"/>
    <p:sldId id="408" r:id="rId44"/>
    <p:sldId id="420" r:id="rId45"/>
    <p:sldId id="274" r:id="rId46"/>
    <p:sldId id="283" r:id="rId47"/>
    <p:sldId id="462" r:id="rId48"/>
    <p:sldId id="275" r:id="rId49"/>
    <p:sldId id="277" r:id="rId50"/>
    <p:sldId id="409" r:id="rId51"/>
    <p:sldId id="437" r:id="rId52"/>
    <p:sldId id="421" r:id="rId53"/>
    <p:sldId id="324" r:id="rId54"/>
    <p:sldId id="325" r:id="rId55"/>
    <p:sldId id="280" r:id="rId56"/>
    <p:sldId id="519" r:id="rId57"/>
    <p:sldId id="458" r:id="rId58"/>
    <p:sldId id="459" r:id="rId59"/>
    <p:sldId id="520" r:id="rId60"/>
    <p:sldId id="460" r:id="rId61"/>
    <p:sldId id="461" r:id="rId62"/>
    <p:sldId id="281" r:id="rId63"/>
    <p:sldId id="438" r:id="rId64"/>
    <p:sldId id="422" r:id="rId65"/>
    <p:sldId id="427" r:id="rId66"/>
    <p:sldId id="286" r:id="rId67"/>
    <p:sldId id="287" r:id="rId68"/>
    <p:sldId id="609" r:id="rId69"/>
    <p:sldId id="296" r:id="rId70"/>
    <p:sldId id="463" r:id="rId71"/>
    <p:sldId id="473" r:id="rId72"/>
    <p:sldId id="464" r:id="rId73"/>
    <p:sldId id="465" r:id="rId74"/>
    <p:sldId id="610" r:id="rId75"/>
    <p:sldId id="466" r:id="rId76"/>
    <p:sldId id="467" r:id="rId77"/>
    <p:sldId id="521" r:id="rId78"/>
    <p:sldId id="297" r:id="rId79"/>
    <p:sldId id="424" r:id="rId80"/>
    <p:sldId id="326" r:id="rId81"/>
    <p:sldId id="299" r:id="rId82"/>
    <p:sldId id="468" r:id="rId83"/>
    <p:sldId id="469" r:id="rId84"/>
    <p:sldId id="298" r:id="rId85"/>
    <p:sldId id="425" r:id="rId86"/>
    <p:sldId id="290" r:id="rId87"/>
    <p:sldId id="522" r:id="rId88"/>
    <p:sldId id="306" r:id="rId89"/>
    <p:sldId id="301" r:id="rId90"/>
    <p:sldId id="302" r:id="rId91"/>
    <p:sldId id="523" r:id="rId92"/>
    <p:sldId id="303" r:id="rId93"/>
    <p:sldId id="304" r:id="rId94"/>
    <p:sldId id="305" r:id="rId95"/>
    <p:sldId id="470" r:id="rId96"/>
    <p:sldId id="471" r:id="rId97"/>
    <p:sldId id="524" r:id="rId98"/>
    <p:sldId id="428" r:id="rId99"/>
    <p:sldId id="429" r:id="rId100"/>
    <p:sldId id="309" r:id="rId101"/>
    <p:sldId id="525" r:id="rId102"/>
    <p:sldId id="310" r:id="rId103"/>
    <p:sldId id="311" r:id="rId104"/>
    <p:sldId id="526" r:id="rId105"/>
    <p:sldId id="291" r:id="rId106"/>
    <p:sldId id="472" r:id="rId107"/>
    <p:sldId id="430" r:id="rId108"/>
    <p:sldId id="431" r:id="rId109"/>
    <p:sldId id="312" r:id="rId110"/>
    <p:sldId id="292" r:id="rId111"/>
    <p:sldId id="314" r:id="rId112"/>
    <p:sldId id="432" r:id="rId113"/>
    <p:sldId id="440" r:id="rId114"/>
    <p:sldId id="433" r:id="rId115"/>
    <p:sldId id="315" r:id="rId116"/>
    <p:sldId id="316" r:id="rId117"/>
    <p:sldId id="474" r:id="rId118"/>
    <p:sldId id="317" r:id="rId119"/>
    <p:sldId id="611" r:id="rId120"/>
    <p:sldId id="318" r:id="rId121"/>
    <p:sldId id="319" r:id="rId122"/>
    <p:sldId id="439" r:id="rId123"/>
    <p:sldId id="434" r:id="rId124"/>
    <p:sldId id="435" r:id="rId125"/>
    <p:sldId id="327" r:id="rId126"/>
    <p:sldId id="330" r:id="rId127"/>
    <p:sldId id="612" r:id="rId128"/>
    <p:sldId id="475" r:id="rId129"/>
    <p:sldId id="503" r:id="rId130"/>
    <p:sldId id="476" r:id="rId131"/>
    <p:sldId id="613" r:id="rId132"/>
    <p:sldId id="332" r:id="rId133"/>
    <p:sldId id="504" r:id="rId134"/>
    <p:sldId id="340" r:id="rId135"/>
    <p:sldId id="367" r:id="rId136"/>
    <p:sldId id="342" r:id="rId137"/>
    <p:sldId id="614" r:id="rId138"/>
    <p:sldId id="343" r:id="rId139"/>
    <p:sldId id="477" r:id="rId140"/>
    <p:sldId id="344" r:id="rId141"/>
    <p:sldId id="505" r:id="rId142"/>
    <p:sldId id="345" r:id="rId143"/>
    <p:sldId id="346" r:id="rId144"/>
    <p:sldId id="347" r:id="rId145"/>
    <p:sldId id="348" r:id="rId146"/>
    <p:sldId id="527" r:id="rId147"/>
    <p:sldId id="349" r:id="rId148"/>
    <p:sldId id="528" r:id="rId149"/>
    <p:sldId id="350" r:id="rId150"/>
    <p:sldId id="351" r:id="rId151"/>
    <p:sldId id="506" r:id="rId152"/>
    <p:sldId id="507" r:id="rId153"/>
    <p:sldId id="353" r:id="rId154"/>
    <p:sldId id="615" r:id="rId155"/>
    <p:sldId id="354" r:id="rId156"/>
    <p:sldId id="355" r:id="rId157"/>
    <p:sldId id="529" r:id="rId158"/>
    <p:sldId id="356" r:id="rId159"/>
    <p:sldId id="478" r:id="rId160"/>
    <p:sldId id="479" r:id="rId161"/>
    <p:sldId id="508" r:id="rId162"/>
    <p:sldId id="509" r:id="rId163"/>
    <p:sldId id="357" r:id="rId164"/>
    <p:sldId id="358" r:id="rId165"/>
    <p:sldId id="530" r:id="rId166"/>
    <p:sldId id="359" r:id="rId167"/>
    <p:sldId id="360" r:id="rId168"/>
    <p:sldId id="361" r:id="rId169"/>
    <p:sldId id="480" r:id="rId170"/>
    <p:sldId id="510" r:id="rId171"/>
    <p:sldId id="511" r:id="rId172"/>
    <p:sldId id="512" r:id="rId173"/>
    <p:sldId id="362" r:id="rId174"/>
    <p:sldId id="363" r:id="rId175"/>
    <p:sldId id="364" r:id="rId176"/>
    <p:sldId id="365" r:id="rId177"/>
    <p:sldId id="481" r:id="rId178"/>
    <p:sldId id="366" r:id="rId179"/>
    <p:sldId id="513" r:id="rId180"/>
    <p:sldId id="514" r:id="rId181"/>
    <p:sldId id="515" r:id="rId182"/>
    <p:sldId id="370" r:id="rId183"/>
    <p:sldId id="396" r:id="rId184"/>
    <p:sldId id="372" r:id="rId185"/>
    <p:sldId id="482" r:id="rId186"/>
    <p:sldId id="483" r:id="rId187"/>
    <p:sldId id="531" r:id="rId188"/>
    <p:sldId id="373" r:id="rId189"/>
    <p:sldId id="532" r:id="rId190"/>
    <p:sldId id="397" r:id="rId191"/>
    <p:sldId id="398" r:id="rId192"/>
    <p:sldId id="377" r:id="rId193"/>
    <p:sldId id="484" r:id="rId194"/>
    <p:sldId id="485" r:id="rId195"/>
    <p:sldId id="486" r:id="rId196"/>
    <p:sldId id="533" r:id="rId197"/>
    <p:sldId id="487" r:id="rId198"/>
    <p:sldId id="488" r:id="rId199"/>
    <p:sldId id="378" r:id="rId200"/>
    <p:sldId id="534" r:id="rId201"/>
    <p:sldId id="379" r:id="rId202"/>
    <p:sldId id="380" r:id="rId203"/>
    <p:sldId id="401" r:id="rId204"/>
    <p:sldId id="535" r:id="rId205"/>
    <p:sldId id="381" r:id="rId206"/>
    <p:sldId id="382" r:id="rId207"/>
    <p:sldId id="536" r:id="rId208"/>
    <p:sldId id="402" r:id="rId209"/>
    <p:sldId id="537" r:id="rId210"/>
    <p:sldId id="538" r:id="rId211"/>
    <p:sldId id="385" r:id="rId212"/>
    <p:sldId id="386" r:id="rId213"/>
    <p:sldId id="400" r:id="rId214"/>
    <p:sldId id="596" r:id="rId215"/>
    <p:sldId id="489" r:id="rId216"/>
    <p:sldId id="490" r:id="rId217"/>
    <p:sldId id="597" r:id="rId218"/>
    <p:sldId id="539" r:id="rId219"/>
    <p:sldId id="540" r:id="rId220"/>
    <p:sldId id="387" r:id="rId221"/>
    <p:sldId id="388" r:id="rId222"/>
    <p:sldId id="389" r:id="rId223"/>
    <p:sldId id="491" r:id="rId224"/>
    <p:sldId id="492" r:id="rId225"/>
    <p:sldId id="493" r:id="rId226"/>
    <p:sldId id="494" r:id="rId227"/>
    <p:sldId id="541" r:id="rId228"/>
    <p:sldId id="542" r:id="rId229"/>
    <p:sldId id="543" r:id="rId230"/>
    <p:sldId id="390" r:id="rId231"/>
    <p:sldId id="399" r:id="rId232"/>
    <p:sldId id="392" r:id="rId233"/>
    <p:sldId id="598" r:id="rId234"/>
    <p:sldId id="405" r:id="rId235"/>
    <p:sldId id="599" r:id="rId236"/>
    <p:sldId id="393" r:id="rId237"/>
    <p:sldId id="394" r:id="rId238"/>
    <p:sldId id="406" r:id="rId239"/>
    <p:sldId id="600" r:id="rId240"/>
    <p:sldId id="495" r:id="rId241"/>
    <p:sldId id="496" r:id="rId242"/>
    <p:sldId id="497" r:id="rId243"/>
    <p:sldId id="601" r:id="rId244"/>
    <p:sldId id="498" r:id="rId245"/>
    <p:sldId id="499" r:id="rId246"/>
    <p:sldId id="602" r:id="rId247"/>
    <p:sldId id="500" r:id="rId248"/>
    <p:sldId id="603" r:id="rId249"/>
    <p:sldId id="501" r:id="rId250"/>
    <p:sldId id="502" r:id="rId251"/>
    <p:sldId id="395" r:id="rId252"/>
    <p:sldId id="604" r:id="rId253"/>
    <p:sldId id="544" r:id="rId254"/>
    <p:sldId id="586" r:id="rId255"/>
    <p:sldId id="587" r:id="rId256"/>
    <p:sldId id="547" r:id="rId257"/>
    <p:sldId id="549" r:id="rId258"/>
    <p:sldId id="550" r:id="rId259"/>
    <p:sldId id="551" r:id="rId260"/>
    <p:sldId id="552" r:id="rId261"/>
    <p:sldId id="588" r:id="rId262"/>
    <p:sldId id="554" r:id="rId263"/>
    <p:sldId id="556" r:id="rId264"/>
    <p:sldId id="557" r:id="rId265"/>
    <p:sldId id="558" r:id="rId266"/>
    <p:sldId id="589" r:id="rId267"/>
    <p:sldId id="559" r:id="rId268"/>
    <p:sldId id="590" r:id="rId269"/>
    <p:sldId id="561" r:id="rId270"/>
    <p:sldId id="562" r:id="rId271"/>
    <p:sldId id="563" r:id="rId272"/>
    <p:sldId id="591" r:id="rId273"/>
    <p:sldId id="564" r:id="rId274"/>
    <p:sldId id="592" r:id="rId275"/>
    <p:sldId id="593" r:id="rId276"/>
    <p:sldId id="567" r:id="rId277"/>
    <p:sldId id="568" r:id="rId278"/>
    <p:sldId id="569" r:id="rId279"/>
    <p:sldId id="570" r:id="rId280"/>
    <p:sldId id="594" r:id="rId281"/>
    <p:sldId id="595" r:id="rId282"/>
    <p:sldId id="573" r:id="rId283"/>
    <p:sldId id="574" r:id="rId284"/>
    <p:sldId id="575" r:id="rId285"/>
    <p:sldId id="576" r:id="rId286"/>
    <p:sldId id="577" r:id="rId287"/>
    <p:sldId id="605" r:id="rId288"/>
    <p:sldId id="606" r:id="rId289"/>
    <p:sldId id="607" r:id="rId290"/>
    <p:sldId id="580" r:id="rId291"/>
    <p:sldId id="582" r:id="rId292"/>
    <p:sldId id="583" r:id="rId293"/>
    <p:sldId id="584" r:id="rId294"/>
    <p:sldId id="585" r:id="rId295"/>
    <p:sldId id="608" r:id="rId296"/>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990033"/>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23" autoAdjust="0"/>
  </p:normalViewPr>
  <p:slideViewPr>
    <p:cSldViewPr>
      <p:cViewPr varScale="1">
        <p:scale>
          <a:sx n="70" d="100"/>
          <a:sy n="70" d="100"/>
        </p:scale>
        <p:origin x="1205" y="62"/>
      </p:cViewPr>
      <p:guideLst>
        <p:guide orient="horz" pos="2160"/>
        <p:guide pos="2880"/>
      </p:guideLst>
    </p:cSldViewPr>
  </p:slideViewPr>
  <p:outlineViewPr>
    <p:cViewPr>
      <p:scale>
        <a:sx n="33" d="100"/>
        <a:sy n="33" d="100"/>
      </p:scale>
      <p:origin x="0" y="27894"/>
    </p:cViewPr>
    <p:sldLst>
      <p:sld r:id="rId1" collapse="1"/>
      <p:sld r:id="rId2" collapse="1"/>
    </p:sldLst>
  </p:outlineViewPr>
  <p:notesTextViewPr>
    <p:cViewPr>
      <p:scale>
        <a:sx n="100" d="100"/>
        <a:sy n="100" d="100"/>
      </p:scale>
      <p:origin x="0" y="0"/>
    </p:cViewPr>
  </p:notesTextViewPr>
  <p:sorterViewPr>
    <p:cViewPr>
      <p:scale>
        <a:sx n="66" d="100"/>
        <a:sy n="66" d="100"/>
      </p:scale>
      <p:origin x="0" y="51852"/>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viewProps" Target="viewProps.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theme" Target="theme/theme1.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notesMaster" Target="notesMasters/notesMaster1.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presProps" Target="presProps.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microsoft.com/office/2006/relationships/vbaProject" Target="vbaProject.bin"/><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s>
</file>

<file path=ppt/_rels/viewProps.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slide" Target="slides/slide17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969F5873-0D39-49B0-B706-135B54944D9D}"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70E42E-4C9E-4DA5-985B-71FEA81EFC57}" type="slidenum">
              <a:rPr lang="ar-SA"/>
              <a:pPr/>
              <a:t>19</a:t>
            </a:fld>
            <a:endParaRPr lang="en-CA"/>
          </a:p>
        </p:txBody>
      </p:sp>
      <p:sp>
        <p:nvSpPr>
          <p:cNvPr id="183298" name="Rectangle 2"/>
          <p:cNvSpPr>
            <a:spLocks noGrp="1" noRot="1" noChangeAspect="1" noChangeArrowheads="1" noTextEdit="1"/>
          </p:cNvSpPr>
          <p:nvPr>
            <p:ph type="sldImg"/>
          </p:nvPr>
        </p:nvSpPr>
        <p:spPr>
          <a:xfrm>
            <a:off x="1144588" y="685800"/>
            <a:ext cx="4572000" cy="3429000"/>
          </a:xfrm>
          <a:ln/>
        </p:spPr>
      </p:sp>
      <p:sp>
        <p:nvSpPr>
          <p:cNvPr id="183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72A3D4-708D-48D2-9DAE-9E60DFE9AAEA}" type="slidenum">
              <a:rPr lang="ar-SA"/>
              <a:pPr/>
              <a:t>35</a:t>
            </a:fld>
            <a:endParaRPr lang="en-CA"/>
          </a:p>
        </p:txBody>
      </p:sp>
      <p:sp>
        <p:nvSpPr>
          <p:cNvPr id="186370" name="Rectangle 2"/>
          <p:cNvSpPr>
            <a:spLocks noGrp="1" noRot="1" noChangeAspect="1" noChangeArrowheads="1" noTextEdit="1"/>
          </p:cNvSpPr>
          <p:nvPr>
            <p:ph type="sldImg"/>
          </p:nvPr>
        </p:nvSpPr>
        <p:spPr>
          <a:xfrm>
            <a:off x="1144588" y="685800"/>
            <a:ext cx="4572000" cy="3429000"/>
          </a:xfrm>
          <a:ln/>
        </p:spPr>
      </p:sp>
      <p:sp>
        <p:nvSpPr>
          <p:cNvPr id="186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9AAEB8-2775-4349-AE70-8B54269F8F18}" type="slidenum">
              <a:rPr lang="ar-SA"/>
              <a:pPr/>
              <a:t>44</a:t>
            </a:fld>
            <a:endParaRPr lang="en-CA"/>
          </a:p>
        </p:txBody>
      </p:sp>
      <p:sp>
        <p:nvSpPr>
          <p:cNvPr id="189442" name="Rectangle 2"/>
          <p:cNvSpPr>
            <a:spLocks noGrp="1" noRot="1" noChangeAspect="1" noChangeArrowheads="1" noTextEdit="1"/>
          </p:cNvSpPr>
          <p:nvPr>
            <p:ph type="sldImg"/>
          </p:nvPr>
        </p:nvSpPr>
        <p:spPr>
          <a:xfrm>
            <a:off x="1144588" y="685800"/>
            <a:ext cx="4572000" cy="3429000"/>
          </a:xfrm>
          <a:ln/>
        </p:spPr>
      </p:sp>
      <p:sp>
        <p:nvSpPr>
          <p:cNvPr id="189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8444C2-B204-42D8-A099-BB3227634CFD}" type="slidenum">
              <a:rPr lang="ar-SA"/>
              <a:pPr/>
              <a:t>85</a:t>
            </a:fld>
            <a:endParaRPr lang="en-CA"/>
          </a:p>
        </p:txBody>
      </p:sp>
      <p:sp>
        <p:nvSpPr>
          <p:cNvPr id="197634" name="Rectangle 2"/>
          <p:cNvSpPr>
            <a:spLocks noGrp="1" noRot="1" noChangeAspect="1" noChangeArrowheads="1" noTextEdit="1"/>
          </p:cNvSpPr>
          <p:nvPr>
            <p:ph type="sldImg"/>
          </p:nvPr>
        </p:nvSpPr>
        <p:spPr>
          <a:xfrm>
            <a:off x="1144588" y="685800"/>
            <a:ext cx="4572000" cy="3429000"/>
          </a:xfrm>
          <a:ln/>
        </p:spPr>
      </p:sp>
      <p:sp>
        <p:nvSpPr>
          <p:cNvPr id="197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193CA3-9DF9-481E-B0F0-37AF964F63BC}" type="slidenum">
              <a:rPr lang="ar-SA"/>
              <a:pPr/>
              <a:t>99</a:t>
            </a:fld>
            <a:endParaRPr lang="en-CA"/>
          </a:p>
        </p:txBody>
      </p:sp>
      <p:sp>
        <p:nvSpPr>
          <p:cNvPr id="202754" name="Rectangle 2"/>
          <p:cNvSpPr>
            <a:spLocks noGrp="1" noRot="1" noChangeAspect="1" noChangeArrowheads="1" noTextEdit="1"/>
          </p:cNvSpPr>
          <p:nvPr>
            <p:ph type="sldImg"/>
          </p:nvPr>
        </p:nvSpPr>
        <p:spPr>
          <a:xfrm>
            <a:off x="1144588" y="685800"/>
            <a:ext cx="4572000" cy="3429000"/>
          </a:xfrm>
          <a:ln/>
        </p:spPr>
      </p:sp>
      <p:sp>
        <p:nvSpPr>
          <p:cNvPr id="202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4CCD6C-584E-4C26-814E-EADDBEF24FC5}" type="slidenum">
              <a:rPr lang="ar-SA"/>
              <a:pPr/>
              <a:t>108</a:t>
            </a:fld>
            <a:endParaRPr lang="en-CA"/>
          </a:p>
        </p:txBody>
      </p:sp>
      <p:sp>
        <p:nvSpPr>
          <p:cNvPr id="205826" name="Rectangle 2"/>
          <p:cNvSpPr>
            <a:spLocks noGrp="1" noRot="1" noChangeAspect="1" noChangeArrowheads="1" noTextEdit="1"/>
          </p:cNvSpPr>
          <p:nvPr>
            <p:ph type="sldImg"/>
          </p:nvPr>
        </p:nvSpPr>
        <p:spPr>
          <a:xfrm>
            <a:off x="1144588" y="685800"/>
            <a:ext cx="4572000" cy="3429000"/>
          </a:xfrm>
          <a:ln/>
        </p:spPr>
      </p:sp>
      <p:sp>
        <p:nvSpPr>
          <p:cNvPr id="205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33F861-ABCA-4861-B881-5E071F11A360}" type="slidenum">
              <a:rPr lang="ar-SA"/>
              <a:pPr/>
              <a:t>141</a:t>
            </a:fld>
            <a:endParaRPr lang="en-CA"/>
          </a:p>
        </p:txBody>
      </p:sp>
      <p:sp>
        <p:nvSpPr>
          <p:cNvPr id="289794" name="Rectangle 2"/>
          <p:cNvSpPr>
            <a:spLocks noGrp="1" noRot="1" noChangeAspect="1" noChangeArrowheads="1" noTextEdit="1"/>
          </p:cNvSpPr>
          <p:nvPr>
            <p:ph type="sldImg"/>
          </p:nvPr>
        </p:nvSpPr>
        <p:spPr>
          <a:xfrm>
            <a:off x="1144588" y="685800"/>
            <a:ext cx="4572000" cy="3429000"/>
          </a:xfrm>
          <a:ln/>
        </p:spPr>
      </p:sp>
      <p:sp>
        <p:nvSpPr>
          <p:cNvPr id="289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513BF0-BC73-4F86-A88E-6E91F4CFBDCE}" type="slidenum">
              <a:rPr lang="ar-SA"/>
              <a:pPr/>
              <a:t>152</a:t>
            </a:fld>
            <a:endParaRPr lang="en-CA"/>
          </a:p>
        </p:txBody>
      </p:sp>
      <p:sp>
        <p:nvSpPr>
          <p:cNvPr id="292866" name="Rectangle 2"/>
          <p:cNvSpPr>
            <a:spLocks noGrp="1" noRot="1" noChangeAspect="1" noChangeArrowheads="1" noTextEdit="1"/>
          </p:cNvSpPr>
          <p:nvPr>
            <p:ph type="sldImg"/>
          </p:nvPr>
        </p:nvSpPr>
        <p:spPr>
          <a:xfrm>
            <a:off x="1144588" y="685800"/>
            <a:ext cx="4572000" cy="3429000"/>
          </a:xfrm>
          <a:ln/>
        </p:spPr>
      </p:sp>
      <p:sp>
        <p:nvSpPr>
          <p:cNvPr id="292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153E82-0F62-4EAA-875B-E6BDD82C033D}" type="slidenum">
              <a:rPr lang="ar-SA"/>
              <a:pPr/>
              <a:t>162</a:t>
            </a:fld>
            <a:endParaRPr lang="en-CA"/>
          </a:p>
        </p:txBody>
      </p:sp>
      <p:sp>
        <p:nvSpPr>
          <p:cNvPr id="295938" name="Rectangle 2"/>
          <p:cNvSpPr>
            <a:spLocks noGrp="1" noRot="1" noChangeAspect="1" noChangeArrowheads="1" noTextEdit="1"/>
          </p:cNvSpPr>
          <p:nvPr>
            <p:ph type="sldImg"/>
          </p:nvPr>
        </p:nvSpPr>
        <p:spPr>
          <a:xfrm>
            <a:off x="1144588" y="685800"/>
            <a:ext cx="4572000" cy="3429000"/>
          </a:xfrm>
          <a:ln/>
        </p:spPr>
      </p:sp>
      <p:sp>
        <p:nvSpPr>
          <p:cNvPr id="295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FB8514-6A8C-4563-9809-02F5479F0648}" type="slidenum">
              <a:rPr lang="ar-SA"/>
              <a:pPr/>
              <a:t>200</a:t>
            </a:fld>
            <a:endParaRPr lang="en-CA"/>
          </a:p>
        </p:txBody>
      </p:sp>
      <p:sp>
        <p:nvSpPr>
          <p:cNvPr id="323586" name="Rectangle 2"/>
          <p:cNvSpPr>
            <a:spLocks noGrp="1" noRot="1" noChangeAspect="1" noChangeArrowheads="1" noTextEdit="1"/>
          </p:cNvSpPr>
          <p:nvPr>
            <p:ph type="sldImg"/>
          </p:nvPr>
        </p:nvSpPr>
        <p:spPr>
          <a:xfrm>
            <a:off x="1144588" y="685800"/>
            <a:ext cx="4572000" cy="3429000"/>
          </a:xfrm>
          <a:ln/>
        </p:spPr>
      </p:sp>
      <p:sp>
        <p:nvSpPr>
          <p:cNvPr id="323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A3764F-263E-4E89-87F4-D37CB56E7E58}" type="slidenum">
              <a:rPr lang="ar-SA"/>
              <a:pPr/>
              <a:t>210</a:t>
            </a:fld>
            <a:endParaRPr lang="en-CA"/>
          </a:p>
        </p:txBody>
      </p:sp>
      <p:sp>
        <p:nvSpPr>
          <p:cNvPr id="329730" name="Rectangle 2"/>
          <p:cNvSpPr>
            <a:spLocks noGrp="1" noRot="1" noChangeAspect="1" noChangeArrowheads="1" noTextEdit="1"/>
          </p:cNvSpPr>
          <p:nvPr>
            <p:ph type="sldImg"/>
          </p:nvPr>
        </p:nvSpPr>
        <p:spPr>
          <a:xfrm>
            <a:off x="1144588" y="685800"/>
            <a:ext cx="4572000" cy="3429000"/>
          </a:xfrm>
          <a:ln/>
        </p:spPr>
      </p:sp>
      <p:sp>
        <p:nvSpPr>
          <p:cNvPr id="3297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72498B-82EA-4202-8447-223DE6FFDCC0}" type="slidenum">
              <a:rPr lang="ar-SA"/>
              <a:pPr/>
              <a:t>219</a:t>
            </a:fld>
            <a:endParaRPr lang="en-CA"/>
          </a:p>
        </p:txBody>
      </p:sp>
      <p:sp>
        <p:nvSpPr>
          <p:cNvPr id="332802" name="Rectangle 2"/>
          <p:cNvSpPr>
            <a:spLocks noGrp="1" noRot="1" noChangeAspect="1" noChangeArrowheads="1" noTextEdit="1"/>
          </p:cNvSpPr>
          <p:nvPr>
            <p:ph type="sldImg"/>
          </p:nvPr>
        </p:nvSpPr>
        <p:spPr>
          <a:xfrm>
            <a:off x="1144588" y="685800"/>
            <a:ext cx="4572000" cy="3429000"/>
          </a:xfrm>
          <a:ln/>
        </p:spPr>
      </p:sp>
      <p:sp>
        <p:nvSpPr>
          <p:cNvPr id="332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3DE462-AE71-435F-A7D7-B35F39EE684C}" type="slidenum">
              <a:rPr lang="ar-SA"/>
              <a:pPr/>
              <a:t>268</a:t>
            </a:fld>
            <a:endParaRPr lang="en-CA"/>
          </a:p>
        </p:txBody>
      </p:sp>
      <p:sp>
        <p:nvSpPr>
          <p:cNvPr id="385026" name="Rectangle 2"/>
          <p:cNvSpPr>
            <a:spLocks noGrp="1" noRot="1" noChangeAspect="1" noChangeArrowheads="1" noTextEdit="1"/>
          </p:cNvSpPr>
          <p:nvPr>
            <p:ph type="sldImg"/>
          </p:nvPr>
        </p:nvSpPr>
        <p:spPr>
          <a:xfrm>
            <a:off x="1144588" y="685800"/>
            <a:ext cx="4572000" cy="3429000"/>
          </a:xfrm>
          <a:ln/>
        </p:spPr>
      </p:sp>
      <p:sp>
        <p:nvSpPr>
          <p:cNvPr id="385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2AEFC-6A99-432A-B4CB-5AC4456E44B7}" type="slidenum">
              <a:rPr lang="ar-SA"/>
              <a:pPr/>
              <a:t>275</a:t>
            </a:fld>
            <a:endParaRPr lang="en-CA"/>
          </a:p>
        </p:txBody>
      </p:sp>
      <p:sp>
        <p:nvSpPr>
          <p:cNvPr id="389122" name="Rectangle 2"/>
          <p:cNvSpPr>
            <a:spLocks noGrp="1" noRot="1" noChangeAspect="1" noChangeArrowheads="1" noTextEdit="1"/>
          </p:cNvSpPr>
          <p:nvPr>
            <p:ph type="sldImg"/>
          </p:nvPr>
        </p:nvSpPr>
        <p:spPr>
          <a:xfrm>
            <a:off x="1144588" y="685800"/>
            <a:ext cx="4572000" cy="3429000"/>
          </a:xfrm>
          <a:ln/>
        </p:spPr>
      </p:sp>
      <p:sp>
        <p:nvSpPr>
          <p:cNvPr id="389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BE66DA-539E-4C10-ABAD-EC22C44B7154}" type="slidenum">
              <a:rPr lang="ar-SA"/>
              <a:pPr/>
              <a:t>281</a:t>
            </a:fld>
            <a:endParaRPr lang="en-CA"/>
          </a:p>
        </p:txBody>
      </p:sp>
      <p:sp>
        <p:nvSpPr>
          <p:cNvPr id="392194" name="Rectangle 2"/>
          <p:cNvSpPr>
            <a:spLocks noGrp="1" noRot="1" noChangeAspect="1" noChangeArrowheads="1" noTextEdit="1"/>
          </p:cNvSpPr>
          <p:nvPr>
            <p:ph type="sldImg"/>
          </p:nvPr>
        </p:nvSpPr>
        <p:spPr>
          <a:xfrm>
            <a:off x="1144588" y="685800"/>
            <a:ext cx="4572000" cy="3429000"/>
          </a:xfrm>
          <a:ln/>
        </p:spPr>
      </p:sp>
      <p:sp>
        <p:nvSpPr>
          <p:cNvPr id="392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13698" name="Rectangle 2"/>
          <p:cNvSpPr>
            <a:spLocks noGrp="1" noChangeArrowheads="1"/>
          </p:cNvSpPr>
          <p:nvPr>
            <p:ph type="ctrTitle"/>
          </p:nvPr>
        </p:nvSpPr>
        <p:spPr>
          <a:xfrm>
            <a:off x="0" y="0"/>
            <a:ext cx="539750" cy="333375"/>
          </a:xfrm>
        </p:spPr>
        <p:txBody>
          <a:bodyPr/>
          <a:lstStyle>
            <a:lvl1pPr>
              <a:defRPr sz="1200"/>
            </a:lvl1pPr>
          </a:lstStyle>
          <a:p>
            <a:r>
              <a:rPr lang="en-US"/>
              <a:t>Click to edit Master title style</a:t>
            </a:r>
          </a:p>
        </p:txBody>
      </p:sp>
      <p:sp>
        <p:nvSpPr>
          <p:cNvPr id="41369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13700"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413701" name="Rectangle 5"/>
          <p:cNvSpPr>
            <a:spLocks noGrp="1" noChangeArrowheads="1"/>
          </p:cNvSpPr>
          <p:nvPr>
            <p:ph type="ftr" sz="quarter" idx="3"/>
          </p:nvPr>
        </p:nvSpPr>
        <p:spPr/>
        <p:txBody>
          <a:bodyPr/>
          <a:lstStyle>
            <a:lvl1pPr>
              <a:defRPr/>
            </a:lvl1pPr>
          </a:lstStyle>
          <a:p>
            <a:endParaRPr lang="en-CA"/>
          </a:p>
        </p:txBody>
      </p:sp>
      <p:sp>
        <p:nvSpPr>
          <p:cNvPr id="413702" name="Rectangle 6"/>
          <p:cNvSpPr>
            <a:spLocks noGrp="1" noChangeArrowheads="1"/>
          </p:cNvSpPr>
          <p:nvPr>
            <p:ph type="sldNum" sz="quarter" idx="4"/>
          </p:nvPr>
        </p:nvSpPr>
        <p:spPr>
          <a:xfrm>
            <a:off x="6553200" y="6245225"/>
            <a:ext cx="2133600" cy="476250"/>
          </a:xfrm>
        </p:spPr>
        <p:txBody>
          <a:bodyPr/>
          <a:lstStyle>
            <a:lvl1pPr>
              <a:defRPr/>
            </a:lvl1pPr>
          </a:lstStyle>
          <a:p>
            <a:fld id="{C94773F6-EB02-4721-A75A-8F03E1C6117B}"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F10B36A7-4340-4B6B-B186-0E1E3E9196BE}"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4DA87619-B9ED-49A0-9DB2-8969508078B4}"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45EF32CB-F48E-4E63-BAA6-5684417465E0}"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261EF508-167E-4EB3-BCC0-636F80D57316}"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359EECB4-8A6A-47CF-BCCC-281E48ADE357}"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F069A665-069A-4EB7-872C-EA0D8550F99E}"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04EED8AF-AAF3-461D-83B8-AABAB0AC1EDB}"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3B597A6F-44C1-4BB2-8308-EE936DE91CC2}"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F7C1A4DA-C9E5-4DE2-B7AE-86BD6DC5CB14}"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257A1874-2A7F-4CC1-8C2F-85CCCA24187B}"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8AA3073B-E4B8-4CA4-AC06-037D7070A4F7}"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54.xml"/><Relationship Id="rId5" Type="http://schemas.openxmlformats.org/officeDocument/2006/relationships/slide" Target="slide180.xml"/><Relationship Id="rId4" Type="http://schemas.openxmlformats.org/officeDocument/2006/relationships/slide" Target="slide1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Documents%20and%20Settings/Owner/Local%20Settings/Temp/01-Raising%20of%20Incense%20-%20%20general.ppt#-1,558,GOSPEL RESPONSE &#1605;&#1585;&#1583; &#1575;&#1604;&#1571;&#1606;&#1580;&#1610;&#1604; R&#201;PONSE DE L&#8217;&#201;VANGILE"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a:xfrm>
            <a:off x="323850" y="476250"/>
            <a:ext cx="8686800" cy="1647825"/>
          </a:xfrm>
          <a:solidFill>
            <a:srgbClr val="990033"/>
          </a:solidFill>
          <a:ln>
            <a:solidFill>
              <a:schemeClr val="bg1"/>
            </a:solidFill>
          </a:ln>
        </p:spPr>
        <p:txBody>
          <a:bodyPr/>
          <a:lstStyle/>
          <a:p>
            <a:r>
              <a:rPr lang="ar-EG" sz="3600" dirty="0">
                <a:solidFill>
                  <a:schemeClr val="bg1"/>
                </a:solidFill>
              </a:rPr>
              <a:t>قراءات آحاد شهر أبيب</a:t>
            </a:r>
            <a:br>
              <a:rPr lang="ar-EG" sz="3600" dirty="0">
                <a:solidFill>
                  <a:schemeClr val="bg1"/>
                </a:solidFill>
              </a:rPr>
            </a:br>
            <a:r>
              <a:rPr lang="fr-CA" sz="3600" dirty="0">
                <a:solidFill>
                  <a:schemeClr val="bg1"/>
                </a:solidFill>
              </a:rPr>
              <a:t>Lectures des dimanches du mois de </a:t>
            </a:r>
            <a:r>
              <a:rPr lang="fr-CA" sz="3600" dirty="0" err="1">
                <a:solidFill>
                  <a:schemeClr val="bg1"/>
                </a:solidFill>
              </a:rPr>
              <a:t>Abib</a:t>
            </a:r>
            <a:endParaRPr lang="fr-CA" sz="3600" dirty="0">
              <a:solidFill>
                <a:schemeClr val="bg1"/>
              </a:solidFill>
            </a:endParaRPr>
          </a:p>
        </p:txBody>
      </p:sp>
      <p:sp>
        <p:nvSpPr>
          <p:cNvPr id="192518" name="Text Box 6"/>
          <p:cNvSpPr txBox="1">
            <a:spLocks noChangeArrowheads="1"/>
          </p:cNvSpPr>
          <p:nvPr/>
        </p:nvSpPr>
        <p:spPr bwMode="auto">
          <a:xfrm>
            <a:off x="574675" y="2403475"/>
            <a:ext cx="7597775" cy="3937000"/>
          </a:xfrm>
          <a:prstGeom prst="rect">
            <a:avLst/>
          </a:prstGeom>
          <a:noFill/>
          <a:ln w="9525">
            <a:noFill/>
            <a:miter lim="800000"/>
            <a:headEnd/>
            <a:tailEnd/>
          </a:ln>
          <a:effectLst/>
        </p:spPr>
        <p:txBody>
          <a:bodyPr>
            <a:spAutoFit/>
          </a:bodyPr>
          <a:lstStyle/>
          <a:p>
            <a:pPr marL="457200" indent="-457200" algn="l" rtl="0">
              <a:spcBef>
                <a:spcPct val="50000"/>
              </a:spcBef>
            </a:pPr>
            <a:r>
              <a:rPr lang="en-US" sz="3600">
                <a:solidFill>
                  <a:schemeClr val="bg1"/>
                </a:solidFill>
                <a:hlinkClick r:id="rId2" action="ppaction://hlinksldjump"/>
              </a:rPr>
              <a:t>1. First Sunday of Abib</a:t>
            </a:r>
            <a:endParaRPr lang="en-US" sz="3600">
              <a:solidFill>
                <a:schemeClr val="bg1"/>
              </a:solidFill>
            </a:endParaRPr>
          </a:p>
          <a:p>
            <a:pPr marL="457200" indent="-457200" algn="l" rtl="0">
              <a:spcBef>
                <a:spcPct val="50000"/>
              </a:spcBef>
            </a:pPr>
            <a:r>
              <a:rPr lang="en-US" sz="3600">
                <a:solidFill>
                  <a:schemeClr val="bg1"/>
                </a:solidFill>
                <a:hlinkClick r:id="rId3" action="ppaction://hlinksldjump"/>
              </a:rPr>
              <a:t>2. Second Sunday of </a:t>
            </a:r>
            <a:r>
              <a:rPr lang="en-US" sz="3600">
                <a:solidFill>
                  <a:schemeClr val="bg1"/>
                </a:solidFill>
                <a:hlinkClick r:id="rId2" action="ppaction://hlinksldjump"/>
              </a:rPr>
              <a:t>Abib</a:t>
            </a:r>
            <a:endParaRPr lang="en-US" sz="3600">
              <a:solidFill>
                <a:schemeClr val="bg1"/>
              </a:solidFill>
            </a:endParaRPr>
          </a:p>
          <a:p>
            <a:pPr marL="457200" indent="-457200" algn="l" rtl="0">
              <a:spcBef>
                <a:spcPct val="50000"/>
              </a:spcBef>
            </a:pPr>
            <a:r>
              <a:rPr lang="en-US" sz="3600">
                <a:solidFill>
                  <a:schemeClr val="bg1"/>
                </a:solidFill>
                <a:hlinkClick r:id="rId4" action="ppaction://hlinksldjump"/>
              </a:rPr>
              <a:t>3. Third Sunday of Abib</a:t>
            </a:r>
            <a:endParaRPr lang="en-US" sz="3600">
              <a:solidFill>
                <a:schemeClr val="bg1"/>
              </a:solidFill>
            </a:endParaRPr>
          </a:p>
          <a:p>
            <a:pPr marL="457200" indent="-457200" algn="l" rtl="0">
              <a:spcBef>
                <a:spcPct val="50000"/>
              </a:spcBef>
            </a:pPr>
            <a:r>
              <a:rPr lang="en-US" sz="3600">
                <a:solidFill>
                  <a:schemeClr val="bg1"/>
                </a:solidFill>
                <a:hlinkClick r:id="rId5" action="ppaction://hlinksldjump"/>
              </a:rPr>
              <a:t>4. Fourth Sunday of Abib</a:t>
            </a:r>
            <a:endParaRPr lang="en-US" sz="3600">
              <a:solidFill>
                <a:schemeClr val="bg1"/>
              </a:solidFill>
            </a:endParaRPr>
          </a:p>
          <a:p>
            <a:pPr marL="457200" indent="-457200" algn="l" rtl="0">
              <a:spcBef>
                <a:spcPct val="50000"/>
              </a:spcBef>
            </a:pPr>
            <a:r>
              <a:rPr lang="en-US" sz="3600">
                <a:solidFill>
                  <a:schemeClr val="bg1"/>
                </a:solidFill>
                <a:hlinkClick r:id="rId6" action="ppaction://hlinksldjump"/>
              </a:rPr>
              <a:t>5. Fifth Sunday of Abib </a:t>
            </a:r>
            <a:endParaRPr lang="en-US" sz="360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1" name="Group 43"/>
          <p:cNvGraphicFramePr>
            <a:graphicFrameLocks noGrp="1"/>
          </p:cNvGraphicFramePr>
          <p:nvPr/>
        </p:nvGraphicFramePr>
        <p:xfrm>
          <a:off x="539750" y="1484313"/>
          <a:ext cx="8137525" cy="36271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الأول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dimanche du mois de Abib</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Rectangle 4"/>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98661" name="Picture 5"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263" name="Group 31"/>
          <p:cNvGraphicFramePr>
            <a:graphicFrameLocks noGrp="1"/>
          </p:cNvGraphicFramePr>
          <p:nvPr/>
        </p:nvGraphicFramePr>
        <p:xfrm>
          <a:off x="0" y="0"/>
          <a:ext cx="9144000" cy="6858000"/>
        </p:xfrm>
        <a:graphic>
          <a:graphicData uri="http://schemas.openxmlformats.org/drawingml/2006/table">
            <a:tbl>
              <a:tblPr rtl="1"/>
              <a:tblGrid>
                <a:gridCol w="4645164">
                  <a:extLst>
                    <a:ext uri="{9D8B030D-6E8A-4147-A177-3AD203B41FA5}">
                      <a16:colId xmlns:a16="http://schemas.microsoft.com/office/drawing/2014/main" val="20000"/>
                    </a:ext>
                  </a:extLst>
                </a:gridCol>
                <a:gridCol w="4498836">
                  <a:extLst>
                    <a:ext uri="{9D8B030D-6E8A-4147-A177-3AD203B41FA5}">
                      <a16:colId xmlns:a16="http://schemas.microsoft.com/office/drawing/2014/main" val="20001"/>
                    </a:ext>
                  </a:extLst>
                </a:gridCol>
              </a:tblGrid>
              <a:tr h="2131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العشية </a:t>
                      </a:r>
                      <a:r>
                        <a:rPr kumimoji="0" lang="en-CA" sz="3600" b="0" i="0" u="sng" strike="noStrike" cap="none" normalizeH="0" baseline="0" dirty="0">
                          <a:ln>
                            <a:noFill/>
                          </a:ln>
                          <a:solidFill>
                            <a:srgbClr val="FF9933"/>
                          </a:solidFill>
                          <a:effectLst/>
                          <a:latin typeface="Arial" charset="0"/>
                          <a:cs typeface="Arial" charset="0"/>
                        </a:rPr>
                        <a:t>20:6, 9)</a:t>
                      </a:r>
                      <a:r>
                        <a:rPr kumimoji="0" lang="ar-EG" sz="3600" b="0" i="0" u="sng" strike="noStrike" cap="none" normalizeH="0" baseline="0" dirty="0">
                          <a:ln>
                            <a:noFill/>
                          </a:ln>
                          <a:solidFill>
                            <a:srgbClr val="FF9933"/>
                          </a:solidFill>
                          <a:effectLst/>
                          <a:latin typeface="Arial" charset="0"/>
                          <a:cs typeface="Arial" charset="0"/>
                        </a:rPr>
                        <a:t>)</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الآنَ علِمتُ أنَّ الربَّ قد خلَّصَ مسيحَهُ، يستجيبُ له من سماءِ قُدِسهِ. ياربُّ خَلِّص مَلِكَك واستجب لنا. في اليوم الذي ندعوكَ فيهِ.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 </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a:t>
                      </a:r>
                      <a:r>
                        <a:rPr kumimoji="0" lang="en-CA" sz="3600" b="0" i="0" u="sng" strike="noStrike" cap="none" normalizeH="0" baseline="0" dirty="0">
                          <a:ln>
                            <a:noFill/>
                          </a:ln>
                          <a:solidFill>
                            <a:srgbClr val="FF9933"/>
                          </a:solidFill>
                          <a:effectLst/>
                          <a:latin typeface="Arial" charset="0"/>
                          <a:cs typeface="Arial" charset="0"/>
                        </a:rPr>
                        <a:t>20:6,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6 Je reconnais maintenant que l’Éternel sauve son messie ; Il lui répondra de son sanctuaire céleste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Éternel, sauve le roi ! Qu’il nous réponde, quand nous l’invoquons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a:ln>
                            <a:noFill/>
                          </a:ln>
                          <a:solidFill>
                            <a:srgbClr val="FF9933"/>
                          </a:solidFill>
                          <a:effectLst/>
                          <a:latin typeface="Arial" charset="0"/>
                          <a:cs typeface="Arial" charset="0"/>
                        </a:rPr>
                        <a:t>Psalms 20:6,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6 Now I know that the Lord saves His anointed; He will answer him from His holy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9 Save, Lord! May the King answer us when we call.</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5264" name="Rectangle 32"/>
          <p:cNvSpPr>
            <a:spLocks noGrp="1" noChangeArrowheads="1"/>
          </p:cNvSpPr>
          <p:nvPr>
            <p:ph type="ctrTitle"/>
          </p:nvPr>
        </p:nvSpPr>
        <p:spPr/>
        <p:txBody>
          <a:bodyPr/>
          <a:lstStyle/>
          <a:p>
            <a:r>
              <a:rPr lang="en-US" dirty="0"/>
              <a:t>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6" name="Group 70"/>
          <p:cNvGraphicFramePr>
            <a:graphicFrameLocks noGrp="1"/>
          </p:cNvGraphicFramePr>
          <p:nvPr/>
        </p:nvGraphicFramePr>
        <p:xfrm>
          <a:off x="34925" y="44450"/>
          <a:ext cx="9074150" cy="670115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400" b="0" i="0" u="sng" strike="noStrike" cap="none" normalizeH="0" baseline="0">
                          <a:ln>
                            <a:noFill/>
                          </a:ln>
                          <a:solidFill>
                            <a:srgbClr val="FF9933"/>
                          </a:solidFill>
                          <a:effectLst/>
                          <a:latin typeface="Arial" charset="0"/>
                          <a:cs typeface="Arial" charset="0"/>
                        </a:rPr>
                        <a:t>لوقا</a:t>
                      </a:r>
                      <a:r>
                        <a:rPr kumimoji="0" lang="en-CA" sz="4400" b="0" i="0" u="sng" strike="noStrike" cap="none" normalizeH="0" baseline="0">
                          <a:ln>
                            <a:noFill/>
                          </a:ln>
                          <a:solidFill>
                            <a:srgbClr val="FF9933"/>
                          </a:solidFill>
                          <a:effectLst/>
                          <a:latin typeface="Arial" charset="0"/>
                          <a:cs typeface="Arial" charset="0"/>
                        </a:rPr>
                        <a:t> </a:t>
                      </a:r>
                      <a:r>
                        <a:rPr kumimoji="0" lang="ar-EG" sz="4400" b="0" i="0" u="sng" strike="noStrike" cap="none" normalizeH="0" baseline="0">
                          <a:ln>
                            <a:noFill/>
                          </a:ln>
                          <a:solidFill>
                            <a:srgbClr val="FF9933"/>
                          </a:solidFill>
                          <a:effectLst/>
                          <a:latin typeface="Arial" charset="0"/>
                          <a:cs typeface="Arial" charset="0"/>
                        </a:rPr>
                        <a:t>(</a:t>
                      </a:r>
                      <a:r>
                        <a:rPr kumimoji="0" lang="en-CA" sz="4400" b="0" i="0" u="sng" strike="noStrike" cap="none" normalizeH="0" baseline="0">
                          <a:ln>
                            <a:noFill/>
                          </a:ln>
                          <a:solidFill>
                            <a:srgbClr val="FF9933"/>
                          </a:solidFill>
                          <a:effectLst/>
                          <a:latin typeface="Arial" charset="0"/>
                          <a:cs typeface="Arial" charset="0"/>
                        </a:rPr>
                        <a:t>9:1-6</a:t>
                      </a:r>
                      <a:r>
                        <a:rPr kumimoji="0" lang="ar-EG" sz="44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تلامِيذَهُ الاثني عَشرَ، وأعطَاهُم قُوَّةً وسُلطاناً على جَمِيع الشَّياطِين وشِفَاءِ الأمراض، وأرسلهُم ليَكرزوا بملَكُوتِ اللهِ ويَشفُوا المَرضى.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41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Luc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appela les douze et leur donna la puissance et l’autorité sur tous les démons, ainsi que (le pouvoir) de guérir les maladies. 2 Il les envoya prêcher le royaume de Dieu et guérir (les malades).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Then He called His twelve disciples together and gave them power and authority over all demons, and to cure diseases. 2 He sent them to preach the kingdom of God and to heal the sick. </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67" name="Rectangle 71"/>
          <p:cNvSpPr>
            <a:spLocks noGrp="1" noChangeArrowheads="1"/>
          </p:cNvSpPr>
          <p:nvPr>
            <p:ph type="ctrTitle"/>
          </p:nvPr>
        </p:nvSpPr>
        <p:spPr/>
        <p:txBody>
          <a:bodyPr/>
          <a:lstStyle/>
          <a:p>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40" name="Group 96"/>
          <p:cNvGraphicFramePr>
            <a:graphicFrameLocks noGrp="1"/>
          </p:cNvGraphicFramePr>
          <p:nvPr/>
        </p:nvGraphicFramePr>
        <p:xfrm>
          <a:off x="107950" y="115888"/>
          <a:ext cx="9001125"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 لا تَحمِلوا شيئاً للطَّريقِ، لا عصاً ولا مزوداً ولا خُبزاً ولا فضَّةً،ولا يكُونُ للواحِد ثوبان. وأي بَيتٍ دخَلتُمُوهُ فهُناكَ أقِيموا، ومِنْ هُناكَ أخرُجوا.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leur dit : Ne prenez rien pour le voyage, ni bâton, ni sac, ni pain, ni argent, et n’ayez pas deux tuniques. 4 Dans quelque maison que vous entriez, restez–y, et c’est de là que vous partirez. </a:t>
                      </a:r>
                      <a:endParaRPr kumimoji="0" lang="en-US" sz="2800" b="0" i="0" u="none" strike="noStrike" cap="none" normalizeH="0" baseline="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And He said to them,  Take nothing for the  journey, neither staffs nor bag nor bread nor money; and do not have two tunics apiece. 4 Whatever house you enter, stay there, and from there depart. </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59" name="Group 91"/>
          <p:cNvGraphicFramePr>
            <a:graphicFrameLocks noGrp="1"/>
          </p:cNvGraphicFramePr>
          <p:nvPr/>
        </p:nvGraphicFramePr>
        <p:xfrm>
          <a:off x="142875" y="0"/>
          <a:ext cx="9001125" cy="685800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79491">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وكلُّ مَنْ لا يَقبَلكُم فاخرُجوا مِنْ تِلكَ المدينةِ، وانفُضوا غبار أرجُلِكُم شهادةً عليهم ". فَلمَّا خَرَجُوا كانُوا يَطوفونَ كلَّ قريةٍ يُبشِّرونَ ويَشفونَ في كلِّ مَوضِع.</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785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Et partout où les gens ne vous reçoivent pas, en sortant de cette ville, secouez la poussière de vos pieds en témoignage contre eux. 6 Ils partirent et allèrent de village en village ; ils annonçaient la bonne nouvelle et opéraient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 </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5 And whoever will not receive you, when you go out of that city, shake off the very dust from your feet as a testimony against them. 6 So they departed and went through the towns, preaching the gospel and healing everywhere.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236" name="Text Box 68">
            <a:hlinkClick r:id="rId2" action="ppaction://hlinkpres?slideindex=558&amp;slidetitle=GOSPEL RESPONSE مرد الأنجيل RÉPONSE DE L’ÉVANGILE"/>
          </p:cNvPr>
          <p:cNvSpPr txBox="1">
            <a:spLocks noChangeArrowheads="1"/>
          </p:cNvSpPr>
          <p:nvPr/>
        </p:nvSpPr>
        <p:spPr bwMode="auto">
          <a:xfrm>
            <a:off x="7019925" y="6427113"/>
            <a:ext cx="2124075" cy="430887"/>
          </a:xfrm>
          <a:prstGeom prst="rect">
            <a:avLst/>
          </a:prstGeom>
          <a:solidFill>
            <a:srgbClr val="990033"/>
          </a:solidFill>
          <a:ln w="57150" cmpd="thinThick">
            <a:solidFill>
              <a:schemeClr val="bg1"/>
            </a:solidFill>
            <a:miter lim="800000"/>
            <a:headEnd/>
            <a:tailEnd/>
          </a:ln>
          <a:effectLst/>
        </p:spPr>
        <p:txBody>
          <a:bodyPr>
            <a:spAutoFit/>
          </a:bodyPr>
          <a:lstStyle/>
          <a:p>
            <a:pPr algn="l" rtl="0">
              <a:spcBef>
                <a:spcPct val="50000"/>
              </a:spcBef>
            </a:pPr>
            <a:r>
              <a:rPr lang="en-CA" sz="2200" dirty="0" err="1">
                <a:solidFill>
                  <a:schemeClr val="bg1"/>
                </a:solidFill>
              </a:rPr>
              <a:t>ack</a:t>
            </a:r>
            <a:r>
              <a:rPr lang="en-CA" sz="2200" dirty="0">
                <a:solidFill>
                  <a:schemeClr val="bg1"/>
                </a:solidFill>
              </a:rPr>
              <a:t> to Liturgy</a:t>
            </a:r>
          </a:p>
        </p:txBody>
      </p:sp>
      <p:sp>
        <p:nvSpPr>
          <p:cNvPr id="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77" name="Rectangle 61"/>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9278" name="Picture 62"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
        <p:nvSpPr>
          <p:cNvPr id="9279" name="Rectangle 63"/>
          <p:cNvSpPr>
            <a:spLocks noGrp="1" noChangeArrowheads="1"/>
          </p:cNvSpPr>
          <p:nvPr>
            <p:ph type="ctrTitle"/>
          </p:nvPr>
        </p:nvSpPr>
        <p:spPr/>
        <p:txBody>
          <a:bodyPr/>
          <a:lstStyle/>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815" name="Group 63"/>
          <p:cNvGraphicFramePr>
            <a:graphicFrameLocks noGrp="1"/>
          </p:cNvGraphicFramePr>
          <p:nvPr/>
        </p:nvGraphicFramePr>
        <p:xfrm>
          <a:off x="71437" y="0"/>
          <a:ext cx="9072563" cy="685800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70349">
                <a:tc gridSpan="2">
                  <a:txBody>
                    <a:bodyPr/>
                    <a:lstStyle/>
                    <a:p>
                      <a:pPr marL="0" marR="0" lvl="0" indent="0" algn="r" defTabSz="914400" rtl="1" eaLnBrk="1" fontAlgn="base" latinLnBrk="0" hangingPunct="1">
                        <a:lnSpc>
                          <a:spcPct val="90000"/>
                        </a:lnSpc>
                        <a:spcBef>
                          <a:spcPct val="5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31:23, 19</a:t>
                      </a:r>
                      <a:r>
                        <a:rPr kumimoji="0" lang="ar-EG" sz="3600" b="0" i="0" u="sng" strike="noStrike" cap="none" normalizeH="0" baseline="0" dirty="0">
                          <a:ln>
                            <a:noFill/>
                          </a:ln>
                          <a:solidFill>
                            <a:srgbClr val="FF9933"/>
                          </a:solidFill>
                          <a:effectLst/>
                          <a:latin typeface="Arial" charset="0"/>
                          <a:cs typeface="Arial" charset="0"/>
                        </a:rPr>
                        <a:t>  )</a:t>
                      </a:r>
                    </a:p>
                    <a:p>
                      <a:pPr marL="0" marR="0" lvl="0" indent="0" algn="r" defTabSz="914400" rtl="1" eaLnBrk="1" fontAlgn="base" latinLnBrk="0" hangingPunct="1">
                        <a:lnSpc>
                          <a:spcPct val="90000"/>
                        </a:lnSpc>
                        <a:spcBef>
                          <a:spcPct val="5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أحبُّوا الربَّ يا جميعَ قديسيه، لأنَّ الـربَّ يحفظُ الأُمناء. ما أعظمَ جُودَك ياربُّ الذي ذَخَرتَهُ للذينَ يَخافونَك.</a:t>
                      </a:r>
                      <a:r>
                        <a:rPr kumimoji="0" lang="ar-SA"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هللويا.</a:t>
                      </a:r>
                      <a:r>
                        <a:rPr kumimoji="0" lang="en-US"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7651">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31:23,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000" b="0" i="0" u="none" strike="noStrike" cap="none" normalizeH="0" baseline="0" dirty="0">
                          <a:ln>
                            <a:noFill/>
                          </a:ln>
                          <a:solidFill>
                            <a:schemeClr val="bg1"/>
                          </a:solidFill>
                          <a:effectLst/>
                          <a:latin typeface="Arial" charset="0"/>
                          <a:cs typeface="Arial" charset="0"/>
                        </a:rPr>
                        <a:t>23 Aimez l’Éternel, vous tous ses fidèles ! L’Éternel garde les croyants.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000" b="0" i="0" u="none" strike="noStrike" cap="none" normalizeH="0" baseline="0" dirty="0">
                          <a:ln>
                            <a:noFill/>
                          </a:ln>
                          <a:solidFill>
                            <a:schemeClr val="bg1"/>
                          </a:solidFill>
                          <a:effectLst/>
                          <a:latin typeface="Arial" charset="0"/>
                          <a:cs typeface="Arial" charset="0"/>
                        </a:rPr>
                        <a:t>19 Oh ! combien est grande ta bonté, Que tu tiens en réserve pour ceux qui te craignent,       </a:t>
                      </a:r>
                      <a:r>
                        <a:rPr kumimoji="0" lang="en-US" sz="3000" b="0" i="0" u="none" strike="noStrike" cap="none" normalizeH="0" baseline="0" dirty="0">
                          <a:ln>
                            <a:noFill/>
                          </a:ln>
                          <a:solidFill>
                            <a:schemeClr val="bg1"/>
                          </a:solidFill>
                          <a:effectLst/>
                          <a:latin typeface="Arial" charset="0"/>
                          <a:cs typeface="Arial" charset="0"/>
                        </a:rPr>
                        <a:t>Alleluia.</a:t>
                      </a:r>
                      <a:endParaRPr kumimoji="0" lang="fr-CA" sz="30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31:23,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bg1"/>
                          </a:solidFill>
                          <a:effectLst/>
                          <a:latin typeface="Arial" charset="0"/>
                          <a:cs typeface="Arial" charset="0"/>
                        </a:rPr>
                        <a:t>23 Oh, love the Lord, all you His saints! For the Lord preserves the faithful.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bg1"/>
                          </a:solidFill>
                          <a:effectLst/>
                          <a:latin typeface="Arial" charset="0"/>
                          <a:cs typeface="Arial" charset="0"/>
                        </a:rPr>
                        <a:t>19 Oh, how great is Your goodness, Which You have laid up for those  who fear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bg1"/>
                          </a:solidFill>
                          <a:effectLst/>
                          <a:latin typeface="Arial" charset="0"/>
                          <a:cs typeface="Arial" charset="0"/>
                        </a:rPr>
                        <a:t>Alleluia. </a:t>
                      </a:r>
                      <a:endParaRPr kumimoji="0" lang="en-CA" sz="30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816" name="Rectangle 64"/>
          <p:cNvSpPr>
            <a:spLocks noGrp="1" noChangeArrowheads="1"/>
          </p:cNvSpPr>
          <p:nvPr>
            <p:ph type="ctrTitle"/>
          </p:nvPr>
        </p:nvSpPr>
        <p:spPr/>
        <p:txBody>
          <a:bodyPr/>
          <a:lstStyle/>
          <a:p>
            <a:r>
              <a:rPr lang="en-US" dirty="0"/>
              <a:t>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26" name="Group 50"/>
          <p:cNvGraphicFramePr>
            <a:graphicFrameLocks noGrp="1"/>
          </p:cNvGraphicFramePr>
          <p:nvPr/>
        </p:nvGraphicFramePr>
        <p:xfrm>
          <a:off x="107950" y="-26988"/>
          <a:ext cx="9072563" cy="6828029"/>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CA" sz="3600" b="0" i="0" u="sng" strike="noStrike" cap="none" normalizeH="0" baseline="0">
                          <a:ln>
                            <a:noFill/>
                          </a:ln>
                          <a:solidFill>
                            <a:srgbClr val="FF9933"/>
                          </a:solidFill>
                          <a:effectLst/>
                          <a:latin typeface="Arial" charset="0"/>
                          <a:cs typeface="Arial" charset="0"/>
                        </a:rPr>
                        <a:t>28:1-20</a:t>
                      </a:r>
                      <a:r>
                        <a:rPr kumimoji="0" lang="ar-EG" sz="3600" b="0" i="0" u="sng" strike="noStrike" cap="none" normalizeH="0" baseline="0">
                          <a:ln>
                            <a:noFill/>
                          </a:ln>
                          <a:solidFill>
                            <a:srgbClr val="FF9933"/>
                          </a:solidFill>
                          <a:effectLst/>
                          <a:latin typeface="Arial" charset="0"/>
                          <a:cs typeface="Arial" charset="0"/>
                        </a:rPr>
                        <a:t> ) </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السبت، عند فجر أول الأُسبوع، جاءت مريم المجدليَّة ومريم الأُخرى لتنظُرا القبر. وإذا زلزلةٌ عظيمةٌ قد حدثت، لأنَّ ملاك الربِّ نزل من السَّماء ودحرج الحجر عن باب القبر، وجلس عليه.</a:t>
                      </a:r>
                      <a:endParaRPr kumimoji="0" lang="ar-EG" sz="3600" b="0" i="0" u="sng"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Matthieu </a:t>
                      </a:r>
                      <a:r>
                        <a:rPr kumimoji="0" lang="en-CA" sz="3600" b="0" i="0" u="sng" strike="noStrike" cap="none" normalizeH="0" baseline="0">
                          <a:ln>
                            <a:noFill/>
                          </a:ln>
                          <a:solidFill>
                            <a:srgbClr val="FF9933"/>
                          </a:solidFill>
                          <a:effectLst/>
                          <a:latin typeface="Arial" charset="0"/>
                          <a:cs typeface="Arial" charset="0"/>
                        </a:rPr>
                        <a:t>28:1-20</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le sabbat, à l’aube du premier jour de la semaine, Marie–Madeleine et l’autre Marie allèrent voir le sépulcre. 2  Et voici qu’il y eut un grand tremblement de terre ; car un ange du Seigneur descendit du ciel, vint rouler la pierre et s’assit dessus.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Matthew 28:1-20</a:t>
                      </a:r>
                    </a:p>
                    <a:p>
                      <a:pPr marL="0" marR="0" lvl="0" indent="0" algn="l" defTabSz="914400" rtl="0" eaLnBrk="1" fontAlgn="base" latinLnBrk="0" hangingPunct="1">
                        <a:lnSpc>
                          <a:spcPct val="90000"/>
                        </a:lnSpc>
                        <a:spcBef>
                          <a:spcPct val="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Now after the Sabbath, as the first day of the week began to dawn, Mary Magdalene and the other Mary came to see the tomb.   2 And behold, there was a great earthquake; for an  angel of the Lord descended from heaven, and came and rolled back the stone from   the door, and sat on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827" name="Rectangle 51"/>
          <p:cNvSpPr>
            <a:spLocks noGrp="1" noChangeArrowheads="1"/>
          </p:cNvSpPr>
          <p:nvPr>
            <p:ph type="ctrTitle"/>
          </p:nvPr>
        </p:nvSpPr>
        <p:spPr/>
        <p:txBody>
          <a:bodyPr/>
          <a:lstStyle/>
          <a:p>
            <a:r>
              <a:rPr lang="en-US" dirty="0"/>
              <a:t>1m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15" name="Group 55"/>
          <p:cNvGraphicFramePr>
            <a:graphicFrameLocks noGrp="1"/>
          </p:cNvGraphicFramePr>
          <p:nvPr/>
        </p:nvGraphicFramePr>
        <p:xfrm>
          <a:off x="107950" y="115888"/>
          <a:ext cx="8856663" cy="6587745"/>
        </p:xfrm>
        <a:graphic>
          <a:graphicData uri="http://schemas.openxmlformats.org/drawingml/2006/table">
            <a:tbl>
              <a:tblPr rtl="1"/>
              <a:tblGrid>
                <a:gridCol w="43926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منظرهُ كالبرق، ولباسهُ أبيض كالثَّلج. ومِن خوفِهِ اضطرب الحرَّاس وصاروا كأمواتٍ. فأجاب الملاك وقال للمرأتين: " لا تخافا أنتُما، فإنِّى أعلم أنَّكُما تطلُبان يسوع الذي صُلِبَ. </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Son aspect était comme l’éclair et son vêtement blanc comme la neige. 4  Les gardes tremblèrent de peur, et devinrent comme morts. 5 Mais l’ange prit la parole et dit aux femmes : Pour vous, n’ayez pas peur, car je sais que vous cherchez Jésus, le crucifié.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His countenance was like lightning, and his clothing    as white as snow. 4 And the guards shook for fear of him, and became like dead men.  5 But the angel answered and said to the women, Do not be afraid, for I know that you seek Jesus who was crucified. </a:t>
                      </a:r>
                      <a:endParaRPr kumimoji="0" lang="en-CA"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92" name="Group 32"/>
          <p:cNvGraphicFramePr>
            <a:graphicFrameLocks noGrp="1"/>
          </p:cNvGraphicFramePr>
          <p:nvPr/>
        </p:nvGraphicFramePr>
        <p:xfrm>
          <a:off x="34925" y="44450"/>
          <a:ext cx="9145588" cy="637692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هو ههُنا، بل قام كما قال. هلُمَّا انظُرا الموضِع الذي كان موضوعاً فيه. واذهبا سريعاً قولا لتلاميذه: إنه قد قام من بين الأموات. وها هوذا يسبقكُم إلى الجليل. هُناك ترونه. ها أنا قد قُلتُ لكُما ". </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n’est pas ici ; en effet il est ressuscité, comme il l’avait dit. Venez, voyez l’endroit où il était couché, 7  et allez promptement dire à ses disciples qu’il est ressuscité des morts. Il vous précède en Galilée ; c’est là que vous le verrez. Voici : je vous l’ai dit.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He is not here; for He is risen, as He said. Come, see the place where the Lord lay. 7 And go quickly and tell His disciples that  He is risen from the dead, and indeed He is going before you into Galilee; there you will see Him. Behold, I have told you. </a:t>
                      </a:r>
                      <a:endParaRPr kumimoji="0" lang="en-CA"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228" name="Group 44"/>
          <p:cNvGraphicFramePr>
            <a:graphicFrameLocks noGrp="1"/>
          </p:cNvGraphicFramePr>
          <p:nvPr/>
        </p:nvGraphicFramePr>
        <p:xfrm>
          <a:off x="34925" y="0"/>
          <a:ext cx="9109075" cy="6487733"/>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فخرجتا سريعاً من القبر بخوفٍ وفرحٍ عظيم، مُسرعتين لتُخبرا تلاميذه. وإذا يسوع استقبلهما قائلاً: " سلامٌ لكما ". فأمَّا هُما فأمسكتا بقدميه وسجدتا له. </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Elles s’éloignèrent promptement du tombeau, avec crainte et avec une grande joie, et elles coururent porter la nouvelle aux disciples. 9 Et voici que Jésus vint à leur rencontre et dit : Je vous salue. Elles s’approchèrent pour saisir ses pieds et elles l’adorèrent.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So they went out quickly from the tomb with fear and great joy, and ran to bring His disciples word.   9 And  as they went to    tell His disciples, behold, Jesus  met them, saying, Rejoice! So they came  and held Him by the feet and worshiped Him. </a:t>
                      </a:r>
                      <a:endParaRPr kumimoji="0" lang="en-CA"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44" name="Group 36"/>
          <p:cNvGraphicFramePr>
            <a:graphicFrameLocks noGrp="1"/>
          </p:cNvGraphicFramePr>
          <p:nvPr/>
        </p:nvGraphicFramePr>
        <p:xfrm>
          <a:off x="107950" y="44450"/>
          <a:ext cx="9001125" cy="644328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لهما يسوع: " لا تخافا. اذهبا اعلما إخوتي أن يذهبوا إلى الجليل، وهناك يرونني ".وفيما هما ذاهبتان إذا قومٌ من الحُرَّاس جاءوا إلى المدينة وأخبروا رؤساء الكهنة بكل ما كان. </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Jésus leur dit : Soyez sans crainte ; allez dire à mes frères de se rendre en Galilée : C’est là qu’ils me verront. 11  Pendant qu’elles étaient en chemin, quelques hommes de la garde entrèrent dans la ville et annoncèrent aux principaux sacrificateurs tout ce qui était arrivé.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Then Jesus said to them, Do not be afraid.   Go and tell My brethren    to go to Galilee, and there they will see Me.  11 Now   while they were going, behold, some of the   guard came into the city and reported  to the chief priests all the things that had happened. </a:t>
                      </a:r>
                      <a:endParaRPr kumimoji="0" lang="en-CA"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62" name="Group 30"/>
          <p:cNvGraphicFramePr>
            <a:graphicFrameLocks noGrp="1"/>
          </p:cNvGraphicFramePr>
          <p:nvPr/>
        </p:nvGraphicFramePr>
        <p:xfrm>
          <a:off x="-36513" y="44450"/>
          <a:ext cx="9217026"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فاجتمعوا مع الشُّيوخ، وتشاوروا، وأخـذوا فضَّةً وأعطوها للجند قائلين: " 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إن تلاميذه أتوا ليلاً وسرقوه ونحنُ نيامٌ. وإذا سمع الوالي هذا القول نُقنعه نحنُ، ونصيِّركم مُطمئنِّين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Ceux–ci, après s’être assemblés avec les anciens et avoir tenu conseil, donnèrent aux soldats une assez forte somme d’argent, 13  en ajoutant : Dites : Ses disciples sont venus de nuit le dérober, pendant que nous dormions. 14 Et si le gouverneur l’apprend, nous userons de persuasion et nous vous tirerons d’ennui.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When they had assembled with the elders and consulted together,  they gave a large sum of money to the soldiers, 13 saying, Tell them, `His disciples came at night    and stole   Him away while we slept.' 14 And if this comes to the governor's ears, we will appease him and  make you secure.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84" name="Group 28"/>
          <p:cNvGraphicFramePr>
            <a:graphicFrameLocks noGrp="1"/>
          </p:cNvGraphicFramePr>
          <p:nvPr/>
        </p:nvGraphicFramePr>
        <p:xfrm>
          <a:off x="107950" y="44450"/>
          <a:ext cx="9072563" cy="601656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فأخذوا الفضَّة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وفعلوا كما علَّموهم، فشاع هذا القول عند اليهود إلى هذا اليوم. وأمَّا الأحد عشر تلميذاً فمضوا إلى الجليل إلى الجبل، الذي وعدهم به يسوع. </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 soldats prirent l’argent et ils exécutèrent les instructions qui leur avaient été données. Et ce bruit s’est colporté parmi les Juifs, jusqu’à ce jour.16 Les onze disciples allèrent en Galilée, sur la montagne que Jésus avait désignée.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So they took the money and did as they were instructed; and this saying is commonly reported among the Jews until this day. 16 Then the eleven disciples went away into Galilee, to the mountain which Jesus had appointed for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18" name="Group 38"/>
          <p:cNvGraphicFramePr>
            <a:graphicFrameLocks noGrp="1"/>
          </p:cNvGraphicFramePr>
          <p:nvPr/>
        </p:nvGraphicFramePr>
        <p:xfrm>
          <a:off x="107950" y="44450"/>
          <a:ext cx="9072563" cy="677088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رأوه سجدوا له، ولكنَّ بعضهم شَك. فتقدَّم يسوع وخاطبهم قائلاً: " إني قد أُعطِيت كل سُلطان في السَّماء وعلى الأرض، فامضوا الآن وتلمذوا جميع الأُمَم</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وعمِّدوهم بِاسم الآب والابن والروح القدس.</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Quand ils le virent, ils l’adorèrent. Mais quelques–uns eurent des doutes ;18 Jésus s’approcha et leur parla ainsi : Tout pouvoir m’a été donné dans le ciel et sur la terre. 19 Allez, faites de toutes les nations des disciples, baptisez–les au nom du Père, du Fils et du Saint–Esprit,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When they saw Him, they worshiped Him; but some doubted. 18 And Jesus came and spoke to them, saying, All authority has been given to Me in heaven and on earth. 19 Go therefore and make disciples of all the nations, baptizing them in the name  of the Father and of the Son and of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39" name="Group 55"/>
          <p:cNvGraphicFramePr>
            <a:graphicFrameLocks noGrp="1"/>
          </p:cNvGraphicFramePr>
          <p:nvPr/>
        </p:nvGraphicFramePr>
        <p:xfrm>
          <a:off x="-36513" y="115888"/>
          <a:ext cx="9145588"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وعلِّموهم أن يحفظوا جميع الأُمور التي أوصيتكم بها. وها أنا معكُم كلَّ الأيَّام إلى انقضاء الدَّهر ". آمين.</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enseignez leur à garder tout ce que je vous ai prescrit. Et voici, je suis avec vous tous les jours, jusqu’à la fin du monde.</a:t>
                      </a:r>
                      <a:endParaRPr kumimoji="0" lang="ar-EG" sz="26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20 teaching them to observe all things that I have commanded you; and lo, I am with you always, even to the end of the age. Amen.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822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22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822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00" name="Group 160"/>
          <p:cNvGraphicFramePr>
            <a:graphicFrameLocks noGrp="1"/>
          </p:cNvGraphicFramePr>
          <p:nvPr/>
        </p:nvGraphicFramePr>
        <p:xfrm>
          <a:off x="34925" y="115888"/>
          <a:ext cx="9145588" cy="6025834"/>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رسالة بولس الرسول الأولى</a:t>
                      </a:r>
                      <a:r>
                        <a:rPr kumimoji="0" lang="ar-SA" sz="40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إلى أهل كورنثوس</a:t>
                      </a:r>
                      <a:r>
                        <a:rPr kumimoji="0" lang="ar-EG" sz="3600" b="0" i="0" u="sng" strike="noStrike" cap="none" normalizeH="0" baseline="0">
                          <a:ln>
                            <a:noFill/>
                          </a:ln>
                          <a:solidFill>
                            <a:srgbClr val="FF9933"/>
                          </a:solidFill>
                          <a:effectLst/>
                          <a:latin typeface="Arial" charset="0"/>
                          <a:cs typeface="Arial" charset="0"/>
                        </a:rPr>
                        <a:t>(9 : 1</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27</a:t>
                      </a:r>
                      <a:r>
                        <a:rPr kumimoji="0" lang="en-C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ألستُ أنا حراً؟ ألستُ أنا رسولاً؟ أمَا رأيتُ 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ألستُم أنتُم عملِي في الرَّبِّ.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1Corinthians 9:1-27</a:t>
                      </a:r>
                      <a:r>
                        <a:rPr kumimoji="0" lang="fr-C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Ne suis je pas libre ? Ne suis je pas apôtre ? N’ai je pas vu Jésus notre Seigneur ? N’êtes vous pas mon œuvre dans le Seigneur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1Corinthians 9:1-27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Am I not an apostle? Am I not free? Have I not  seen Jesus Christ our Lord?  Are you not my work in the Lord?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401" name="Rectangle 161"/>
          <p:cNvSpPr>
            <a:spLocks noGrp="1" noChangeArrowheads="1"/>
          </p:cNvSpPr>
          <p:nvPr>
            <p:ph type="ctrTitle"/>
          </p:nvPr>
        </p:nvSpPr>
        <p:spPr/>
        <p:txBody>
          <a:bodyPr/>
          <a:lstStyle/>
          <a:p>
            <a:r>
              <a:rPr lang="en-US"/>
              <a:t>1p</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26" name="Group 22"/>
          <p:cNvGraphicFramePr>
            <a:graphicFrameLocks noGrp="1"/>
          </p:cNvGraphicFramePr>
          <p:nvPr/>
        </p:nvGraphicFramePr>
        <p:xfrm>
          <a:off x="34925" y="115888"/>
          <a:ext cx="9145588" cy="597852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كُنتُ لستُ رسولاً إلى آخرين فإنَّما أنا إليكُم رسولٌ. لأنَّكُم أنتُم ختمُ رسالتي في الرَّبِّ. هذا هو احتِجَاجي </a:t>
                      </a:r>
                      <a:r>
                        <a:rPr kumimoji="0" lang="ar-SA" sz="2800" b="0" i="0" u="none" strike="noStrike" cap="none" normalizeH="0" baseline="0">
                          <a:ln>
                            <a:noFill/>
                          </a:ln>
                          <a:solidFill>
                            <a:schemeClr val="bg1"/>
                          </a:solidFill>
                          <a:effectLst/>
                          <a:latin typeface="Arial" charset="0"/>
                          <a:cs typeface="Arial" charset="0"/>
                        </a:rPr>
                        <a:t>عندَ الذين يفحصونني:</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Si pour d’autres je ne suis pas apôtre, je le suis au moins pour vous ; car vous êtes le sceau de mon apostolat dans le Seigneur.3 C’est là ma défense contre ceux qui me font un procès.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If I  am not an apostle to others, yet doubtless I   am to you. For you are the seal  of my apostleship in the Lord. 3 My defence to those who examine me  is this: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 name="Group 51"/>
          <p:cNvGraphicFramePr>
            <a:graphicFrameLocks noGrp="1"/>
          </p:cNvGraphicFramePr>
          <p:nvPr/>
        </p:nvGraphicFramePr>
        <p:xfrm>
          <a:off x="34925" y="44450"/>
          <a:ext cx="9074150"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أليس لنا سُلطانٌ أن نأكُلَ ونشربَ؟ أليس لنا سُلطانٌ أن تتبعنا أُخت زوجة كباقي الرُّسُل وإخوة الرَّبِّ وكيفا ( وصفا )؟ وأَمْ أنا وبرنابا وحدَنا ليسَ لنا سُلطانٌ أن لا نَشتَغِل؟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N’avons–nous pas le droit de manger et de boire ? 5  N’avons–nous pas le droit d’emmener avec nous une soeur qui soit notre femme, comme font les autres apôtres, et les frères du Seigneur, et Céphas ? 6 Ou bien, est–ce que moi seul et Barnabas nous n’avons pas le droit de ne point travailler ?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 Do we have no right  to eat and drink? 5 Do we have no right to take along a believing wife, as do also the other apostles, the brothers   of the Lord, and Cephas?  6 Or is it only Barnabas and I who have no right to refrain from working?</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17" name="Group 53"/>
          <p:cNvGraphicFramePr>
            <a:graphicFrameLocks noGrp="1"/>
          </p:cNvGraphicFramePr>
          <p:nvPr/>
        </p:nvGraphicFramePr>
        <p:xfrm>
          <a:off x="107950" y="115888"/>
          <a:ext cx="8928100" cy="623405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تَجَنَّدَ قَطُّ بنفقَةِ نَفسِهِ؟ ومَنْ يَغرسُ كرماً ولا يأكُل من ثمره؟ أو مَنْ يَرعى قطيع غنم ولا يأكُل مِن لبنِ القطيع؟ ألعلِّي أتكلَّمُ بِهذا كَإنسـانٍ؟ أَم ليسَ النَّاموسُ نفسـه أيضاً يقولُ هــذا؟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Qui donc sert jamais dans une armée à ses propres frais ? Qui plante une vigne et n’en mange pas le fruit ? Qui fait paître un troupeau et ne se nourrit pas du lait du troupeau ? 8  Est–ce en homme que je parle ainsi ? La loi aussi ne le dit–elle pas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 7 </a:t>
                      </a:r>
                      <a:r>
                        <a:rPr kumimoji="0" lang="en-CA" sz="2800" b="0" i="0" u="none" strike="noStrike" cap="none" normalizeH="0" baseline="0">
                          <a:ln>
                            <a:noFill/>
                          </a:ln>
                          <a:solidFill>
                            <a:schemeClr val="bg1"/>
                          </a:solidFill>
                          <a:effectLst/>
                          <a:latin typeface="Arial" charset="0"/>
                          <a:cs typeface="Arial" charset="0"/>
                        </a:rPr>
                        <a:t>Who ever goes to war at his own expense? Who plants a vineyard and does not eat of its fruit? Or who tends a flock and does not drink of the milk of the flock? 8 Do I say these things as a mere man? Or does not the law say the same also?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02" name="Group 90"/>
          <p:cNvGraphicFramePr>
            <a:graphicFrameLocks noGrp="1"/>
          </p:cNvGraphicFramePr>
          <p:nvPr/>
        </p:nvGraphicFramePr>
        <p:xfrm>
          <a:off x="107950" y="188913"/>
          <a:ext cx="8928100" cy="5989258"/>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فإنَّهُ مكتوبٌ أيضاً في ناموسِ موسى: " لا تَكُمَّ ثَوراً دَارِساً ". ألعلَّ الله تُهِمُّهُ الثِّيرانُ؟ أَم يَقولُ مُطْلَقاً مِن أجلِنا؟ لأنَّهُ مَكتوبٌ مِن أَجلِنا. </a:t>
                      </a:r>
                      <a:endParaRPr kumimoji="0" lang="en-CA" sz="28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Car il est écrit dans la loi de Moïse : Tu n’emmuselleras pas le boeuf quand il foule le grain. Dieu se met–il en peine des boeufs, 10 ou parle–t–il uniquement à cause de nous ? Oui, c’est à cause de nous que cela fut écrit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For it is written in the law of Moses, You shall not muzzle an ox while it treads out the grain. Is it oxen God is concerned about? 10 Or does He say it altogether for our sakes? For our sakes, no doubt, this is written, </a:t>
                      </a:r>
                      <a:endParaRPr kumimoji="0" lang="en-US"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57" name="Group 29"/>
          <p:cNvGraphicFramePr>
            <a:graphicFrameLocks noGrp="1"/>
          </p:cNvGraphicFramePr>
          <p:nvPr/>
        </p:nvGraphicFramePr>
        <p:xfrm>
          <a:off x="107950" y="44450"/>
          <a:ext cx="8928100" cy="5806378"/>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أنه ينبغي للحَرَّاثِ أن يَحرُثَ عَلَى رجاءٍ، وَللدَّارِسِ أن يَترجَّى أن يَأخُذَ. إن كُنَّا نَحنُ قَد زَرَعنَا لَكُمُ الرُّوحيَّاتِ، أفَعَظيمٌ إذا حَصَدنا مِنكُمُ الجَسَدِيَّاتِ؟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qui laboure doit labourer avec espérance, et celui qui foule le grain, fouler avec l’espérance d’y avoir part. 1</a:t>
                      </a:r>
                      <a:r>
                        <a:rPr kumimoji="0" lang="fr-CA"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 Si nous avons semé pour vous les biens spirituels, est–ce excessif que nous moissonnions vos biens matériels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that he who plows should plow  in hope, and he who threshes in hope should be partaker of his hope. 11 If we have sown spiritual things for you,     is it a great thing if we reap your material things?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54" name="Group 50"/>
          <p:cNvGraphicFramePr>
            <a:graphicFrameLocks noGrp="1"/>
          </p:cNvGraphicFramePr>
          <p:nvPr/>
        </p:nvGraphicFramePr>
        <p:xfrm>
          <a:off x="107950" y="188913"/>
          <a:ext cx="9001125" cy="586733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آخرون شُركاءَ في سُلطانِكُم فَنحنُ بالأَولَى كثيراً؟</a:t>
                      </a:r>
                      <a:r>
                        <a:rPr kumimoji="0" lang="ar-SA" sz="3600" b="0" i="0" u="none" strike="noStrike" cap="none" normalizeH="0" baseline="0">
                          <a:ln>
                            <a:noFill/>
                          </a:ln>
                          <a:solidFill>
                            <a:schemeClr val="bg1"/>
                          </a:solidFill>
                          <a:effectLst/>
                          <a:latin typeface="Arial" charset="0"/>
                          <a:cs typeface="Arial" charset="0"/>
                        </a:rPr>
                        <a:t> لكِنَّنا لم </a:t>
                      </a:r>
                      <a:r>
                        <a:rPr kumimoji="0" lang="ar-SA" sz="3200" b="0" i="0" u="none" strike="noStrike" cap="none" normalizeH="0" baseline="0">
                          <a:ln>
                            <a:noFill/>
                          </a:ln>
                          <a:solidFill>
                            <a:schemeClr val="bg1"/>
                          </a:solidFill>
                          <a:effectLst/>
                          <a:latin typeface="Arial" charset="0"/>
                          <a:cs typeface="Arial" charset="0"/>
                        </a:rPr>
                        <a:t>نَستَعمِل هذا السُّلطانَ بَل نَحتملَ كُلَّ شيءٍ لئلاَّ نَجعَلَ عَثرَةً لإنجيلِ المسيح.</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Si d’autres jouissent de ce droit sur vous, n’est–ce pas plutôt à nous d’en jouir ? Mais nous n’avons pas usé de ce droit ; au contraire, nous supportons tout, afin de ne pas créer d’obstacle à l’Évangile de Christ.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If others are partakers of this right over you,  are we not even more? Nevertheless we have   not used this right, but endure all things lest we hinder the gospel of Christ. </a:t>
                      </a:r>
                      <a:endParaRPr kumimoji="0" lang="en-US"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54" name="Group 26"/>
          <p:cNvGraphicFramePr>
            <a:graphicFrameLocks noGrp="1"/>
          </p:cNvGraphicFramePr>
          <p:nvPr/>
        </p:nvGraphicFramePr>
        <p:xfrm>
          <a:off x="107950" y="44450"/>
          <a:ext cx="9072563" cy="634416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ألستُم تعلَمونَ أنَّ الَّذينَ يعمَلون في الهياكلِ يأكُلونَ مِمَّا للهَيكلِ؟ والَّذينَ يُلازِمونَ المَذبَحَ يَقتَسِمونَ مع المَذبَح؟ هكذا أيضاً رَسَمَ الرَّبُّ: أنَّ الَّذين يُنادونَ بالإنجيلِ، مِن الإنجيلِ يَعيشونَ. </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Ne savez–vous pas que ceux qui remplissent les fonctions sacrées sont nourris par le temple, que ceux qui servent à l’autel ont part à (ce qui est offert sur) l’autel ? 14 De même aussi, le Seigneur a établi comme règle que ceux qui annoncent l’Évangile vivent de l’Évangile.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Do you not know that those who minister the  holy things eat of the  things of the temple, and those who serve at the  altar partake  of the offerings of the altar? 14 Even so the Lord has commanded that those  who preach the gospel should live from the gospel.</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81" name="Group 29"/>
          <p:cNvGraphicFramePr>
            <a:graphicFrameLocks noGrp="1"/>
          </p:cNvGraphicFramePr>
          <p:nvPr/>
        </p:nvGraphicFramePr>
        <p:xfrm>
          <a:off x="34925" y="44450"/>
          <a:ext cx="9145588" cy="656056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أنا فَلَم أستَعمِل شيئاً من هذا، ولا كَتَبتُ هذا لِكَي يَصِيرَ فيَّ هَكَذا. لأنَّهُ خيرٌ لي أن أموتَ مِن أن يُعطِّلَ أحدٌ فَخري. لأنَّه إن كُنتُ أُبَشِّرُ. فَلَيسَ لي فَخرٌ، إذ الضَّرورةُ مَوضُوعَةٌ عليَّ. فَوَيلٌ لي إن كُنتُ لا أُبَشِّرُ. </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Pour moi, je n’ai usé d’aucun de ces droits, et je n’écris pas ainsi pour qu’ils me soient attribués ; car j’aimerais mieux mourir ! Personne ne m’enlèvera ce sujet de gloire. 16  Évangéliser n’est pas pour moi un sujet de gloire, car la nécessité m’en est imposée ; malheur à moi si je n’évangélise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8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But I have used none of these things, nor have I written these things that it should be done so to me; for it would be better for me to die than that anyone should make my boasting void. 16 For if I preach the gospel, I have nothing to boast of, for necessity is laid upon me; yes, woe is me if I do not preach the gospel!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14" name="Group 38"/>
          <p:cNvGraphicFramePr>
            <a:graphicFrameLocks noGrp="1"/>
          </p:cNvGraphicFramePr>
          <p:nvPr/>
        </p:nvGraphicFramePr>
        <p:xfrm>
          <a:off x="107950" y="115888"/>
          <a:ext cx="8928100" cy="644487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إن كُنتُ أفعَلُ هذا طوعاً فلي أجرٌ، ولكن إن كانَ كَرْهاً فقد استؤمنتُ على وكالةٍ. فما هو أجري إذ وأنا أُبَشِّرُ أجعَلُ إنجيل المَسيح بلا نفقةٍ، حتَّى لم أستعمِل هذا السلطان في الإنجيل. </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je le fais de bon gré, j’en ai la récompense ; mais si je le fais malgré moi, c’est une charge qui m’est confiée. 18  Quelle est donc ma récompense ? C’est, en évangélisant, d’annoncer gratuitement l’Évangile, sans user du droit que l’Évangile me donne.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For if I do this willingly, I have a reward; but if  against my will, I have   been entrusted with a stewardship. 18 What is   my reward then? That   when I preach the gospel,    I may present the gospel      of Christ without charge,  that I may not abuse my authority in the gospel.</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26" name="Group 26"/>
          <p:cNvGraphicFramePr>
            <a:graphicFrameLocks noGrp="1"/>
          </p:cNvGraphicFramePr>
          <p:nvPr/>
        </p:nvGraphicFramePr>
        <p:xfrm>
          <a:off x="107950" y="44450"/>
          <a:ext cx="9072563" cy="6770880"/>
        </p:xfrm>
        <a:graphic>
          <a:graphicData uri="http://schemas.openxmlformats.org/drawingml/2006/table">
            <a:tbl>
              <a:tblPr rtl="1"/>
              <a:tblGrid>
                <a:gridCol w="5040313">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إذ كُنتُ حُرّاً مِن الجميع، استعبَدتُ نفسي للجميع لأربح الأكثرينَ. فصِرتُ لليَهُودِ كيَهُوديٍّ لأربح اليَهودَ. وصرت للَّذينَ تَحتَ النَّاموسِ كأنِّي تحت النَّاموسِ. </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19 Car, bien que je sois libre à l’égard de tous, je me suis rendu le serviteur de tous, afin de gagner le plus grand nombre. 20 Avec les Juifs, j’ai été comme Juif, afin de gagner les Juifs ; avec ceux qui sont sous la loi, comme sous la loi –– et pourtant je ne suis pas moi–même sous la loi –– afin de gagner ceux qui sont sous la loi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For though I am free from all men, I have made myself a servant   to all, that I might win   the more; 20 and to the   Jews I became as a   Jew, that I might win Jews; to those who are under the law, as under the law, that I might win those who are under the law;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56" name="Group 32"/>
          <p:cNvGraphicFramePr>
            <a:graphicFrameLocks noGrp="1"/>
          </p:cNvGraphicFramePr>
          <p:nvPr/>
        </p:nvGraphicFramePr>
        <p:xfrm>
          <a:off x="107950" y="44450"/>
          <a:ext cx="9072563" cy="65514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أنِّي لستُ تحت النَّاموس لأربح الَّذينَ تَحتَ النَّاموسِ. وصِرت للَّذينَ بلا نَامُوسٍ كأنِّي بلا نَاموسٍ. مع أنِّي لستُ بلا ناموس اللـه، بل تَحتَ ناموسٍ للمسيح لأربَحَ الَّذينَ بلا نَاموسٍ. صِرتُ للضُّعَفاءِ كضعيفٍ لأربح الضُّعَفاءَ. صِرتُ للجميع كل نوع لأُخلِّصَ على كلِّ حالٍ قوماً. </a:t>
                      </a:r>
                      <a:endParaRPr kumimoji="0" lang="en-CA" sz="2400" b="0" i="0" u="none" strike="noStrike" cap="none" normalizeH="0" baseline="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avec ceux qui sont sans loi, comme sans loi – et pourtant je ne suis pas moi–même sans la loi de Dieu, mais sous la loi de Christ – afin de gagner ceux qui sont sans loi. 22  J’ai été faible avec les faibles, afin de gagner les faibles. Je me suis fait tout à tous, afin d’en sauver de toute manière quelques–uns.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to those who are  without law, as without    law (not being without law toward God, but under law toward Christ), that I might win those who are without law; 22 to the weak I became  as weak, that I might win the weak. I have become all things to all men, that I might by all means save some.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86" name="Group 38"/>
          <p:cNvGraphicFramePr>
            <a:graphicFrameLocks noGrp="1"/>
          </p:cNvGraphicFramePr>
          <p:nvPr/>
        </p:nvGraphicFramePr>
        <p:xfrm>
          <a:off x="107950" y="44450"/>
          <a:ext cx="9072563" cy="6831840"/>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كُله أنا أفعَلُهُ لأجل الإنجيلُ، لأكُونَ شَريكاً فيهِ. ألستُم تَعلمُونَ أنَّ الَّذين يَركُضونَ في الميدانِ جميعُهُم يَركُضُونَ، ولكنَّ واحداً فقط هو الذي يأخُذ الجَعالة؟ هكذا اركُضوا أنتم لكي تَنالوا. وكلُّ مَنْ يُجَاهدُ يَضبُطُ نفسَهُ في كلِّ شيءٍ. </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Je fais tout à cause de l’Évangile, afin d’y avoir part. 24 Ne savez–vous pas que ceux qui courent dans le stade courent tous, mais qu’un seul reçoit le prix ? Courez de manière à l’obtenir. 25  Tout lutteur s’impose toute espèce d’abstinences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23 Now this I do for the gospel's sake, that I may be partaker of it with you. 24 Do you not know that those who run in a race all run, but one receives the prize? Run in such a way that you may obtain it. 25 And everyone  who competes for the prize is temperate in all things.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15" name="Group 43"/>
          <p:cNvGraphicFramePr>
            <a:graphicFrameLocks noGrp="1"/>
          </p:cNvGraphicFramePr>
          <p:nvPr/>
        </p:nvGraphicFramePr>
        <p:xfrm>
          <a:off x="107950" y="44450"/>
          <a:ext cx="9072563" cy="69232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أولئك فَلِكـي يأخذوا إكليلاً يَفنَى، وأمَّا نحنُ ( فإكليلاً ) لا يَفنَى.إذاً، أنا أركُضُ هكذا كأنَّهُ ليسَ عَن غير يَقينٍ. هكذا أُلاكم كأنِّي لا أضربُ الهواء. بل أَقمَعُ جَسَدِي وأَستَعبِدُهُ، حتَّى بعدَ مَا بشرتُ للآخرينَ لا أصيرُ أنا نفسي مرفوضاً.</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eux, pour recevoir une couronne corruptible, nous, pour une couronne incorruptible. 26 Moi donc, je cours, mais non pas à l’aventure ; je donne des coups de poing, mais non pour battre l’air. 27 Au contraire, je traite durement mon corps et je le tiens assujetti, de peur, après avoir prêché aux autres, d’être moi–même disqualifié.</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Now they do it to obtain a perishable crown, but we for an imperishable crown. 26 Therefore I run thus: not with uncertainty. Thus I fight: not as one who beats the air. 27 But I discipline my body and bring it into subjection, lest, when I have preached to others, I myself should become disqualified.</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8" name="Rectangle 1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5348" name="Text Box 4"/>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85349" name="Picture 5"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07" name="Group 99"/>
          <p:cNvGraphicFramePr>
            <a:graphicFrameLocks noGrp="1"/>
          </p:cNvGraphicFramePr>
          <p:nvPr/>
        </p:nvGraphicFramePr>
        <p:xfrm>
          <a:off x="107950" y="115888"/>
          <a:ext cx="9001125" cy="619283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الكاثوليكون من رسالة بطرس الرسول الأولى( 1 : 1 ـ 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بطرس، رسولُ يسوع المسيح، للمُختارين المُتغرِّبين في شتات بُنتُس وغلاطية وكبَّادوكيَّة وآسيَّا وبيثينيَّة،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8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1Pierre 1:1-12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Jésus–Christ, aux élus qui sont étrangers dans la dispersion : au Pont, en Galatie, en Cappadoce, en Asie et en Bithynie,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1Peter 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Peter, an apostle of Jesus Christ, To the pilgrims of the Dispersion in Pontus, Galatia, Cappadocia, Asia, and Bithynia,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508" name="Rectangle 100"/>
          <p:cNvSpPr>
            <a:spLocks noGrp="1" noChangeArrowheads="1"/>
          </p:cNvSpPr>
          <p:nvPr>
            <p:ph type="ctrTitle"/>
          </p:nvPr>
        </p:nvSpPr>
        <p:spPr/>
        <p:txBody>
          <a:bodyPr/>
          <a:lstStyle/>
          <a:p>
            <a:r>
              <a:rPr lang="en-US" dirty="0"/>
              <a:t>1c</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75" name="Group 23"/>
          <p:cNvGraphicFramePr>
            <a:graphicFrameLocks noGrp="1"/>
          </p:cNvGraphicFramePr>
          <p:nvPr/>
        </p:nvGraphicFramePr>
        <p:xfrm>
          <a:off x="107950" y="44450"/>
          <a:ext cx="892810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a:t>
                      </a:r>
                      <a:r>
                        <a:rPr kumimoji="0" lang="ar-EG" sz="28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ورشِّ دم يسوع المسيح. لِتُكثَر لكم النِّعمةوالسَّلامُ. مُباركٌ الله أبو ربِّنا يسوع المسيح،</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la prescience de Dieu le Père, par la sanctification de l’Esprit, pour l’obéissance et l’aspersion du sang de Jésus–Christ : Que la grâce et la paix vous soient multipliées ! 3  Béni soit le Dieu et Père de notre Seigneur Jésus–Christ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3 Blessed be the God and Father of our Lord Jesus Christ,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11" name="Group 79"/>
          <p:cNvGraphicFramePr>
            <a:graphicFrameLocks noGrp="1"/>
          </p:cNvGraphicFramePr>
          <p:nvPr/>
        </p:nvGraphicFramePr>
        <p:xfrm>
          <a:off x="107950" y="-26988"/>
          <a:ext cx="9072563" cy="684708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الذى بكثرة رحمته وَلَدَنَا ثانيةً لرجاء حيٍّ، بقيامة يسوع المسيح من الأموات، للميراث الذى لا يَبلى ولا يتدنَّس ولا يضمحلُّ، محفوظاً لكم في السَّموات، أنتم المحروسين بقوة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selon sa grande miséricorde, nous a régénérés, par la résurrection de Jésus–Christ d’entre les morts, pour une espérance vivante, 4 pour un héritage qui ne peut ni se corrompre, ni se souiller, ni se flétrir et qui vous est réservé dans les cieux, 5  à vous qui êtes gardés en la puissance de Dieu,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who according to His abundant mercy has begotten us again to a living hope through the resurrection of Jesus Christ from the dead, 4 to an inheritance </a:t>
                      </a:r>
                      <a:r>
                        <a:rPr kumimoji="0" lang="en-CA" sz="2700" b="0" i="0" u="none" strike="noStrike" cap="none" normalizeH="0" baseline="0">
                          <a:ln>
                            <a:noFill/>
                          </a:ln>
                          <a:solidFill>
                            <a:schemeClr val="bg1"/>
                          </a:solidFill>
                          <a:effectLst/>
                          <a:latin typeface="Arial" charset="0"/>
                          <a:cs typeface="Arial" charset="0"/>
                        </a:rPr>
                        <a:t>incorruptible</a:t>
                      </a:r>
                      <a:r>
                        <a:rPr kumimoji="0" lang="en-CA" sz="2800" b="0" i="0" u="none" strike="noStrike" cap="none" normalizeH="0" baseline="0">
                          <a:ln>
                            <a:noFill/>
                          </a:ln>
                          <a:solidFill>
                            <a:schemeClr val="bg1"/>
                          </a:solidFill>
                          <a:effectLst/>
                          <a:latin typeface="Arial" charset="0"/>
                          <a:cs typeface="Arial" charset="0"/>
                        </a:rPr>
                        <a:t> and undefiled and that does not fade away, reserved in heaven for you, 5 who are kept by the power of God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28" name="Group 72"/>
          <p:cNvGraphicFramePr>
            <a:graphicFrameLocks noGrp="1"/>
          </p:cNvGraphicFramePr>
          <p:nvPr/>
        </p:nvGraphicFramePr>
        <p:xfrm>
          <a:off x="107950" y="44450"/>
          <a:ext cx="9072563" cy="644328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بالإيمان للخلاص المُستَعدّ أن يُعلَن في الزمن الأخير. الذي به تبتهجون الآن يسيراً، وإن كان يجب أن تتألموا بتجارب متنوِّعة، لكي تكون صفوة إيمانكم كريمة أفضل من الذَّهب الفاني،</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 la foi, pour le salut prêt à être révélé dans les derniers temps. 6 Vous en tressaillez d’allégresse, quoique vous soyez maintenant, pour un peu de temps, puisqu’il le faut, affligés par diverses épreuves, 7 afin que votre foi éprouvée  bien plus précieuse que l’or périssable,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through  faith for salvation ready    to be revealed in the  last time.6 In this you   greatly rejoice, though now for a little while,  if need be,   you have been grieved by various trials, 7 that the genuineness of your faith, being much more precious than gold that perishes,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546" name="Group 50"/>
          <p:cNvGraphicFramePr>
            <a:graphicFrameLocks noGrp="1"/>
          </p:cNvGraphicFramePr>
          <p:nvPr/>
        </p:nvGraphicFramePr>
        <p:xfrm>
          <a:off x="107950" y="44450"/>
          <a:ext cx="9072563" cy="6560568"/>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المُجرَّب بالنَّار، لتوجَدُوا بفخر ومجدٍ وكرامةٍ عند استعلان يسوع المسيح، ذلك الذي وإن لم تروه تحبُّونه. هذا الذي لم تروه وآمنتم به، فتهللوا بفرح لا يُنطق به ومُمجد، وتأخذوا كمال إيمانكم وخلاص أنفسكم.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éprouvé par le feu –– se trouve être un sujet de louange, de gloire et d’honneur, lors de la révélation de Jésus–Christ.   8 Vous l’aimez sans l’avoir vu. Sans le voir encore, vous croyez en lui et vous tressaillez d’une allégresse indicible et glorieuse, 9  en remportant pour prix de votre foi le salut de vos âmes.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though it is tested by fire, may be found to praise, honor, and glory at the revelation of Jesus Christ,  8 whom having not seen you love. Though now you do not see Him, yet believing, you rejoice with joy inexpressible and full   of glory, 9 receiving the end of your faith--the salvation of your souls.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66" name="Group 46"/>
          <p:cNvGraphicFramePr>
            <a:graphicFrameLocks noGrp="1"/>
          </p:cNvGraphicFramePr>
          <p:nvPr/>
        </p:nvGraphicFramePr>
        <p:xfrm>
          <a:off x="34925" y="44450"/>
          <a:ext cx="9145588" cy="691013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الخلاصَ الذي فَتَّشَ وبَحَثَ عنهُ الأنبياء، الَّذينَ تنبأوا عَن النِّعمَةِ التي صارت فيكم، وبحثوا عن الزمن الذي كان يَدلُّ عليهِ روحُ المسيح المتكلم فيهم. إذ سَبقَ فشَهِدَ على آلام المسيح والأمجاد الآتيـة بعدها. </a:t>
                      </a:r>
                      <a:endParaRPr kumimoji="0" lang="ar-EG"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prophètes, qui ont prophétisé au sujet de la grâce qui vous était destinée ont fait de ce salut l’objet de leurs recherches et de leurs investigations. 11  Ils se sont appliqués à découvrir à quelle époque et à quelles circonstances se rapportaient les indications de l’Esprit de Christ qui était en eux et qui, d’avance, attestait les souffrances de Christ et la gloire qui s’ensuivrait. </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Of this salvation the prophets have inquired and searched carefully, who prophesied of the grace that would come to you, 11 searching what, or what manner of time, the Spirit of Christ who was in them was indicating when He testified beforehand the sufferings of Christ and the glories that would follow.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83" name="Group 39"/>
          <p:cNvGraphicFramePr>
            <a:graphicFrameLocks noGrp="1"/>
          </p:cNvGraphicFramePr>
          <p:nvPr/>
        </p:nvGraphicFramePr>
        <p:xfrm>
          <a:off x="107950" y="44450"/>
          <a:ext cx="9001125" cy="653770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الَّذينَ أُعلِـنَ لهُـم لأنَّهُم لا لأنفسـهم، كانـوا يعمـلون بل جعلـوا نفوسهم لكُم خُدَاماً بهذه الأمور التي أُخبرتم بها أنتُم الآن بواسطة الذين بَشَّروكُم بالرُّوح القُدُس المُرسَل مِنَ السَّماءِ. </a:t>
                      </a:r>
                      <a:r>
                        <a:rPr kumimoji="0" lang="ar-EG" sz="3100" b="0" i="0" u="none" strike="noStrike" cap="none" normalizeH="0" baseline="0">
                          <a:ln>
                            <a:noFill/>
                          </a:ln>
                          <a:solidFill>
                            <a:schemeClr val="bg1"/>
                          </a:solidFill>
                          <a:effectLst/>
                          <a:latin typeface="Arial" charset="0"/>
                          <a:cs typeface="Arial" charset="0"/>
                        </a:rPr>
                        <a:t>والتي تَشتَهي الملائكة أن تَطَّلِعَ عليها.</a:t>
                      </a:r>
                      <a:endParaRPr kumimoji="0" lang="ar-EG" sz="31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étaient ministres de ces choses. Maintenant, elles vous ont été </a:t>
                      </a:r>
                      <a:r>
                        <a:rPr kumimoji="0" lang="fr-FR" sz="2600" b="0" i="0" u="none" strike="noStrike" cap="none" normalizeH="0" baseline="0">
                          <a:ln>
                            <a:noFill/>
                          </a:ln>
                          <a:solidFill>
                            <a:schemeClr val="bg1"/>
                          </a:solidFill>
                          <a:effectLst/>
                          <a:latin typeface="Arial" charset="0"/>
                          <a:cs typeface="Arial" charset="0"/>
                        </a:rPr>
                        <a:t>annoncées</a:t>
                      </a:r>
                      <a:r>
                        <a:rPr kumimoji="0" lang="fr-FR" sz="2800" b="0" i="0" u="none" strike="noStrike" cap="none" normalizeH="0" baseline="0">
                          <a:ln>
                            <a:noFill/>
                          </a:ln>
                          <a:solidFill>
                            <a:schemeClr val="bg1"/>
                          </a:solidFill>
                          <a:effectLst/>
                          <a:latin typeface="Arial" charset="0"/>
                          <a:cs typeface="Arial" charset="0"/>
                        </a:rPr>
                        <a:t> par ceux qui vous ont prêché l’Évangile par le Saint–Esprit envoyé du ciel, et les anges désirent y plonger leurs regards.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heaven--things which angels desire to look into.</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4" name="Rectangle 14"/>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88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884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884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71" name="Group 91"/>
          <p:cNvGraphicFramePr>
            <a:graphicFrameLocks noGrp="1"/>
          </p:cNvGraphicFramePr>
          <p:nvPr/>
        </p:nvGraphicFramePr>
        <p:xfrm>
          <a:off x="107950" y="-26988"/>
          <a:ext cx="9072563" cy="6419597"/>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CA" sz="3200" b="0" i="0" u="sng" strike="noStrike" cap="none" normalizeH="0" baseline="0">
                          <a:ln>
                            <a:noFill/>
                          </a:ln>
                          <a:solidFill>
                            <a:srgbClr val="FF9933"/>
                          </a:solidFill>
                          <a:effectLst/>
                          <a:latin typeface="Arial" charset="0"/>
                          <a:cs typeface="Arial" charset="0"/>
                        </a:rPr>
                        <a:t> 5:12-21</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وجَرَت على أيدي الرُّسُل آياتٌ وعجائبُ كثيرةٌ في الشَّعبِ. وكان الجَميع مُجتمعينَ بنفسٍ واحدةٍ في رواقِ سُليمانَ. وأمَّا الباقون فَلم يَكُن أحدٌ يَجسُرُ أن يَلتَصِقَ بهم، لكن كان الشَّعبُ يُعظِّمهُم.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Acts </a:t>
                      </a:r>
                      <a:r>
                        <a:rPr kumimoji="0" lang="en-CA" sz="2800" b="0" i="0" u="sng" strike="noStrike" cap="none" normalizeH="0" baseline="0">
                          <a:ln>
                            <a:noFill/>
                          </a:ln>
                          <a:solidFill>
                            <a:srgbClr val="FF9933"/>
                          </a:solidFill>
                          <a:effectLst/>
                          <a:latin typeface="Arial" charset="0"/>
                          <a:cs typeface="Arial" charset="0"/>
                        </a:rPr>
                        <a:t>5:12-21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Beaucoup de signes et de prodiges se faisaient au milieu du peuple par les mains des apôtres. Ils se tenaient tous d’un commun accord au portique de Salomon, 13 et personne parmi les autres n’osait se joindre à eux ; mais le peuple les louait hautement.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CA" sz="2800" b="0" i="0" u="sng" strike="noStrike" cap="none" normalizeH="0" baseline="0">
                          <a:ln>
                            <a:noFill/>
                          </a:ln>
                          <a:solidFill>
                            <a:srgbClr val="FF9933"/>
                          </a:solidFill>
                          <a:effectLst/>
                          <a:latin typeface="Arial" charset="0"/>
                          <a:cs typeface="Arial" charset="0"/>
                        </a:rPr>
                        <a:t>Acts 5:12-21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12</a:t>
                      </a:r>
                      <a:r>
                        <a:rPr kumimoji="0" lang="en-CA" sz="2800" b="0" i="0" u="none" strike="noStrike" cap="none" normalizeH="0" baseline="0">
                          <a:ln>
                            <a:noFill/>
                          </a:ln>
                          <a:solidFill>
                            <a:schemeClr val="bg1"/>
                          </a:solidFill>
                          <a:effectLst/>
                          <a:latin typeface="Arial" charset="0"/>
                          <a:cs typeface="Arial" charset="0"/>
                        </a:rPr>
                        <a:t> And through the hands of the apostles many signs and wonders were done among the people. And they were all with one accord in Solomon's Porch. 13 Yet none of the rest dared join them, but the people esteemed  them highly.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72" name="Rectangle 92"/>
          <p:cNvSpPr>
            <a:spLocks noGrp="1" noChangeArrowheads="1"/>
          </p:cNvSpPr>
          <p:nvPr>
            <p:ph type="ctrTitle"/>
          </p:nvPr>
        </p:nvSpPr>
        <p:spPr/>
        <p:txBody>
          <a:bodyPr/>
          <a:lstStyle/>
          <a:p>
            <a:r>
              <a:rPr lang="en-US" dirty="0"/>
              <a:t>1a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2" name="Group 32"/>
          <p:cNvGraphicFramePr>
            <a:graphicFrameLocks noGrp="1"/>
          </p:cNvGraphicFramePr>
          <p:nvPr/>
        </p:nvGraphicFramePr>
        <p:xfrm>
          <a:off x="107950" y="44450"/>
          <a:ext cx="9072563" cy="634416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وبالأكثر كان جمهورٌ من رجالٍ ونساءٍ يؤمنونَ ويَنضمونَ للرَّبِّ، حتَّى إنَّهُم كانوا يُخرجونَ المرضى في الشَّوارع ويَضعونَهُم على أسِرَّة وفِراش، حتَّى إذا مرَّ بُطرُس يُخَيِّمُ ولو ظلُّهُ على أحدٍ منهُم.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multitudes d’hommes et de femmes qui croyaient au Seigneur augmentaient toujours plus. 15  On apportait les malades dans les rues et on les plaçait sur des litières et des grabats, afin que, lors du passage de Pierre, son ombre au moins puisse couvrir l’un d’eux.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And believers were increasingly added to the Lord, multitudes of both men and women, 15 so that they brought the sick out into the streets and laid them on beds and couches, that at least the shadow of Peter passing by might fall on some of them.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01" name="Group 37"/>
          <p:cNvGraphicFramePr>
            <a:graphicFrameLocks noGrp="1"/>
          </p:cNvGraphicFramePr>
          <p:nvPr/>
        </p:nvGraphicFramePr>
        <p:xfrm>
          <a:off x="107950" y="44450"/>
          <a:ext cx="9072563" cy="68470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جمهورُ مِنْ المُدنِ المُحِيطَةِ يَصعدونَ ويأتونَ بالمرضى والمُعذَّبينَ مِن الأرواحَ النَجسةِ. فكانوا يُبرأون جميعُهُم. فقام رئيسُ الكهنةِ وجميعُ الَّذينَ معهُ، الَّذين هُم شِيعَة الصَّدُّوقِيِّين وامتَلأُوا غَيرَةً.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multitude accourait aussi des villes voisines de Jérusalem et apportait des malades et des gens tourmentés par des esprits impurs ; et tous étaient guéris. 17 Alors le souverain sacrificateur et tous ceux qui étaient avec lui, c’est–à–dire le parti des Sadducéens, se levèrent, remplis de jalousie,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Also a multitude  gathered from the surrounding cities  to Jerusalem, bringing sick people and those who    were tormented by     unclean spirits, and they were all healed. 17 Then the high priest rose up, and all those who were with him (which is the sect  of the Sadducees), and  they were filled with indignation,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3" name="Group 59"/>
          <p:cNvGraphicFramePr>
            <a:graphicFrameLocks noGrp="1"/>
          </p:cNvGraphicFramePr>
          <p:nvPr/>
        </p:nvGraphicFramePr>
        <p:xfrm>
          <a:off x="107950" y="44450"/>
          <a:ext cx="9072563" cy="6344160"/>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فأَلقَوا أيدِيَهُم على الرُّسُلِ ووَضَعُوهُم في حَبْسِ العَامَّةِ. ولكن ملاكَ الربِّ فتحَ أبواب السِّجن في اللَّيلِ وأخرجهُم وقال: " اذهبوا وكلِّموا الشَّعبِ في الهيكلِ بجميع كلام هذه الحياة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portèrent les mains sur les apôtres et les jetèrent dans la prison publique. 19  Mais pendant la nuit un ange du Seigneur ouvrit les portes de la prison ; il les fit sortir et leur dit : 20 Allez, tenez–vous dans le temple, et annoncez au peuple toutes les paroles de cette Vie.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and laid their hands on the apostles and put them in the common prison. 19 But at night an angel of the Lord opened the prison doors and brought them out, and said, 20 Go, stand in the temple and speak to the people all the words of this life.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04" name="Group 52"/>
          <p:cNvGraphicFramePr>
            <a:graphicFrameLocks noGrp="1"/>
          </p:cNvGraphicFramePr>
          <p:nvPr/>
        </p:nvGraphicFramePr>
        <p:xfrm>
          <a:off x="107950" y="44450"/>
          <a:ext cx="9072563" cy="6527040"/>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فلمَّا سَمِعوا بكَّروا ودخلوا الهيكل وجَعَلوا يُعلِّمونَ. ثمَّ جاءَ رئيسُ الكهنةِ وكل الَّذينَ معهُ، واجتمعوا في المجمع مع كلُّ شيوخ بني إسرائيلَ، وأرسلوا إلى الحبس ليُؤتى بهم.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Après avoir entendu cela, ils entrèrent, dès le matin, dans le temple et se mirent à enseigner. Le souverain sacrificateur et ceux qui étaient avec lui arrivèrent, convoquèrent le sanhédrin et toute l’assemblée des anciens des enfants d’Israël, et envoyèrent chercher les apôtres à la prison.</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And when they heard that, they entered the temple early in the morning and taught. But the high priest and those with him came and called the council together, with all the elders of the children of Israel, and sent to the prison to have them brought.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19" name="Rectangle 15"/>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59" name="Group 59"/>
          <p:cNvGraphicFramePr>
            <a:graphicFrameLocks noGrp="1"/>
          </p:cNvGraphicFramePr>
          <p:nvPr/>
        </p:nvGraphicFramePr>
        <p:xfrm>
          <a:off x="107950" y="44450"/>
          <a:ext cx="9072563" cy="6757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( 88 : 6 )</a:t>
                      </a:r>
                      <a:r>
                        <a:rPr kumimoji="0" lang="ar-EG" sz="2800" b="1" i="0" u="none" strike="noStrike" cap="none" normalizeH="0" baseline="0" dirty="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a:ln>
                            <a:noFill/>
                          </a:ln>
                          <a:solidFill>
                            <a:schemeClr val="bg1"/>
                          </a:solidFill>
                          <a:effectLst/>
                          <a:latin typeface="Arial" charset="0"/>
                          <a:cs typeface="Arial" charset="0"/>
                        </a:rPr>
                        <a:t>الله الممجد فى مؤامرة القديسين، عظيم هو ومرهب على جميع الذين حوله . </a:t>
                      </a:r>
                      <a:r>
                        <a:rPr kumimoji="0" lang="ar-EG" sz="28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CA" sz="3600" b="0" i="0" u="sng" strike="noStrike" cap="none" normalizeH="0" baseline="0" dirty="0">
                          <a:ln>
                            <a:noFill/>
                          </a:ln>
                          <a:solidFill>
                            <a:srgbClr val="FF9933"/>
                          </a:solidFill>
                          <a:effectLst/>
                          <a:latin typeface="Arial" charset="0"/>
                          <a:cs typeface="Arial" charset="0"/>
                        </a:rPr>
                        <a:t>89:7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7 Dieu est terrible au grand conseil des saints, Redoutable pour tous ceux qui l’environnent.</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89:7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God is greatly to be feared in the assembly of the saints, And to be held in reverence by all those around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860" name="Rectangle 60"/>
          <p:cNvSpPr>
            <a:spLocks noGrp="1" noChangeArrowheads="1"/>
          </p:cNvSpPr>
          <p:nvPr>
            <p:ph type="ctrTitle"/>
          </p:nvPr>
        </p:nvSpPr>
        <p:spPr/>
        <p:txBody>
          <a:bodyPr/>
          <a:lstStyle/>
          <a:p>
            <a:r>
              <a:rPr lang="en-US" dirty="0"/>
              <a:t>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66" name="Group 42"/>
          <p:cNvGraphicFramePr>
            <a:graphicFrameLocks noGrp="1"/>
          </p:cNvGraphicFramePr>
          <p:nvPr/>
        </p:nvGraphicFramePr>
        <p:xfrm>
          <a:off x="34925" y="-26988"/>
          <a:ext cx="9145588" cy="673843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ar-SA" sz="3600" b="0" i="0" u="sng" strike="noStrike" cap="none" normalizeH="0" baseline="0">
                          <a:ln>
                            <a:noFill/>
                          </a:ln>
                          <a:solidFill>
                            <a:srgbClr val="FF9933"/>
                          </a:solidFill>
                          <a:effectLst/>
                          <a:latin typeface="Arial" charset="0"/>
                          <a:cs typeface="Arial" charset="0"/>
                        </a:rPr>
                        <a:t>10 : 1 ـ 20</a:t>
                      </a:r>
                      <a:r>
                        <a:rPr kumimoji="0" lang="ar-EG" sz="3600" b="0" i="0" u="sng" strike="noStrike" cap="none" normalizeH="0" baseline="0">
                          <a:ln>
                            <a:noFill/>
                          </a:ln>
                          <a:solidFill>
                            <a:srgbClr val="FF9933"/>
                          </a:solidFill>
                          <a:effectLst/>
                          <a:latin typeface="Arial" charset="0"/>
                          <a:cs typeface="Arial" charset="0"/>
                        </a:rPr>
                        <a:t>)</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و</a:t>
                      </a:r>
                      <a:r>
                        <a:rPr kumimoji="0" lang="ar-SA" sz="2800" b="0" i="0" u="none" strike="noStrike" cap="none" normalizeH="0" baseline="0">
                          <a:ln>
                            <a:noFill/>
                          </a:ln>
                          <a:solidFill>
                            <a:schemeClr val="bg1"/>
                          </a:solidFill>
                          <a:effectLst/>
                          <a:latin typeface="Arial" charset="0"/>
                          <a:cs typeface="Arial" charset="0"/>
                        </a:rPr>
                        <a:t>بعد ذلك عيَّن الربُّ سبعين آخرينَ وأرسلهُم اثنَيْن اثنَيْن أمام وجههِ إلى كلِّ مدينةٍ وموضع حيث كانَ هو مُزمِعاً أن يَمضي إليه. فكانَ يقول لهُم: إنَّ الحَصَاد كثيرٌ ولكنَّ الفَعَلة قليلون، فاطلُبوا إلى ربِّ الحَصَاد أنْ يُرسِل فَعَلَةً إلى حصادهِ.</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90000"/>
                        </a:lnSpc>
                        <a:spcBef>
                          <a:spcPct val="0"/>
                        </a:spcBef>
                        <a:spcAft>
                          <a:spcPct val="0"/>
                        </a:spcAft>
                        <a:buClrTx/>
                        <a:buSzTx/>
                        <a:buFontTx/>
                        <a:buNone/>
                        <a:tabLst/>
                      </a:pPr>
                      <a:r>
                        <a:rPr kumimoji="0" lang="en-CA" sz="2600" b="0" i="0" u="none" strike="noStrike" cap="none" normalizeH="0" baseline="0">
                          <a:ln>
                            <a:noFill/>
                          </a:ln>
                          <a:solidFill>
                            <a:schemeClr val="bg1"/>
                          </a:solidFill>
                          <a:effectLst/>
                          <a:latin typeface="Arial" charset="0"/>
                          <a:cs typeface="Arial" charset="0"/>
                        </a:rPr>
                        <a:t>1</a:t>
                      </a:r>
                      <a:r>
                        <a:rPr kumimoji="0" lang="ar-SA" sz="2600" b="0" i="0" u="none" strike="noStrike" cap="none" normalizeH="0" baseline="0">
                          <a:ln>
                            <a:noFill/>
                          </a:ln>
                          <a:solidFill>
                            <a:schemeClr val="bg1"/>
                          </a:solidFill>
                          <a:effectLst/>
                          <a:latin typeface="Arial" charset="0"/>
                          <a:cs typeface="Arial" charset="0"/>
                        </a:rPr>
                        <a:t>  </a:t>
                      </a:r>
                      <a:r>
                        <a:rPr kumimoji="0" lang="fr-FR" sz="2600" b="0" i="0" u="none" strike="noStrike" cap="none" normalizeH="0" baseline="0">
                          <a:ln>
                            <a:noFill/>
                          </a:ln>
                          <a:solidFill>
                            <a:schemeClr val="bg1"/>
                          </a:solidFill>
                          <a:effectLst/>
                          <a:latin typeface="Arial" charset="0"/>
                          <a:cs typeface="Arial" charset="0"/>
                        </a:rPr>
                        <a:t>Après cela, le Seigneur en désigna encore soixante–dix autres et les envoya devant lui, deux à deux, dans toute ville et tout endroit où lui–même devait aller. 2  Il leur disait : La moisson est grande, mais il y a peu d’ouvriers. Priez donc le Seigneur de la moisson d’envoyer des ouvriers dans sa moisson. </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Luke 10:1-20</a:t>
                      </a:r>
                    </a:p>
                    <a:p>
                      <a:pPr marL="0" marR="0" lvl="0" indent="0" algn="l" defTabSz="914400" rtl="0" eaLnBrk="1" fontAlgn="base" latinLnBrk="0" hangingPunct="1">
                        <a:lnSpc>
                          <a:spcPct val="90000"/>
                        </a:lnSpc>
                        <a:spcBef>
                          <a:spcPct val="0"/>
                        </a:spcBef>
                        <a:spcAft>
                          <a:spcPct val="0"/>
                        </a:spcAft>
                        <a:buClrTx/>
                        <a:buSzTx/>
                        <a:buFontTx/>
                        <a:buNone/>
                        <a:tabLst/>
                      </a:pPr>
                      <a:r>
                        <a:rPr kumimoji="0" lang="en-CA" sz="26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therefore pray the Lord   of the harvest to send out laborers into His harvest. </a:t>
                      </a:r>
                      <a:endParaRPr kumimoji="0" lang="en-US"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867" name="Rectangle 43"/>
          <p:cNvSpPr>
            <a:spLocks noGrp="1" noChangeArrowheads="1"/>
          </p:cNvSpPr>
          <p:nvPr>
            <p:ph type="ctrTitle"/>
          </p:nvPr>
        </p:nvSpPr>
        <p:spPr/>
        <p:txBody>
          <a:bodyPr/>
          <a:lstStyle/>
          <a:p>
            <a:r>
              <a:rPr lang="en-US" dirty="0"/>
              <a:t>1g</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0" name="Group 66"/>
          <p:cNvGraphicFramePr>
            <a:graphicFrameLocks noGrp="1"/>
          </p:cNvGraphicFramePr>
          <p:nvPr/>
        </p:nvGraphicFramePr>
        <p:xfrm>
          <a:off x="107950" y="103188"/>
          <a:ext cx="9072563" cy="6100320"/>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اذهبوا. ها أنا أُرسِلكُم مِثل حُملانٍ في وسطِ ذئابٍ.لا تحمِلوا كيساً ولا مِزوَداً ولا أحذيَة ولا تُسلِّموا على أحدٍ في الطَّريق. وأيُّ بيتٍ دخلتُموهُ فقولوا أولاً السَّلام لهذا البيتِ.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Allez ; voici : je vous envoie comme des agneaux au milieu des loups. 4 Ne portez ni bourse, ni sac, ni sandales, et ne saluez personne en chemin. 5  Dans quelque maison que vous entriez, dites d’abord : Que la paix soit sur cette maison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Go your way; behold, I send you out as lambs among wolves. 4 Carry neither money bag, knapsack, nor sandals; and greet no one along the road. 5 But whatever house you enter, first say, `Peace to   this house.'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194" name="Group 18"/>
          <p:cNvGraphicFramePr>
            <a:graphicFrameLocks noGrp="1"/>
          </p:cNvGraphicFramePr>
          <p:nvPr/>
        </p:nvGraphicFramePr>
        <p:xfrm>
          <a:off x="107950" y="44450"/>
          <a:ext cx="9072563" cy="57483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98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فإنْ كان هُناك ابنُ السَّلام يَحِلُّ سلامُكُم عليه وإنْ لمْ يَكُن فسلامُكُم يَرجع إليكُم. وأقيموا في ذلك البيتِ آكِلينَ وشارِبين ممَّا عندهُم،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s’il se trouve là un enfant de paix, votre paix reposera sur lui ; sinon elle reviendra à vous. 7  Demeurez dans cette maison–là, mangez et buvez ce qui s’y trouve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6 And if a son    of peace is there, your   peace will rest on it; if not,     it will return to you. 7 And remain in the same house, eating and drinking such things as they give,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596" name="Group 28"/>
          <p:cNvGraphicFramePr>
            <a:graphicFrameLocks noGrp="1"/>
          </p:cNvGraphicFramePr>
          <p:nvPr/>
        </p:nvGraphicFramePr>
        <p:xfrm>
          <a:off x="107950" y="103188"/>
          <a:ext cx="9072563" cy="6600445"/>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129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لأنَّ الفاعِل مُستحقٌ أُجرَتهُ، لا تنتقِلوا من بيتٍ إلى بيتٍ. وأَيَّةُ مدينةٍ دخلتُموها وقَبِلوكم إليهم فَكُلوا ممَّا يُقدَّم لكُم. واشفوا المرضى الَّذين فيها. وقولوا لهُم: قـد اقتربَ منكُم ملكوتُ اللهِ</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l’ouvrier mérite son salaire. Ne passez pas de maison en maison. 8  Dans quelque ville que vous entriez, et où l’on vous recevra, mangez ce qu’on vous présentera, 9  guérissez les malades qui s’y trouveront, et dites–leur : Le royaume de Dieu s’est approché de vous.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the laborer is worthy of his wages. Do not go from house to house. 8 Whatever city you enter, and they receive you, eat such things as are set before you. 9 And heal the sick there, and say to them, `The kingdom of God has come near to you.'</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32" name="Group 40"/>
          <p:cNvGraphicFramePr>
            <a:graphicFrameLocks noGrp="1"/>
          </p:cNvGraphicFramePr>
          <p:nvPr/>
        </p:nvGraphicFramePr>
        <p:xfrm>
          <a:off x="107950" y="103188"/>
          <a:ext cx="9072563" cy="631818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573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وأَيَّةُ مدينةٍ دخلتُموها ولم يَقبَلُوكُم فاخرُجُوا إلى شوارعِها وقولوا: حتَّى الغُبارُ أيضاً الذي لَصِقَ بأرجُلِنا من مدينتِكُم نَنفُضُهُ لكُم، ولكن اعلَمُوا هذا أنَّهُ قد اقتربَ منكُم مَلكوتُ اللهِ.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dans quelque ville que vous entriez, et où l’on ne vous recevra pas, allez sur ses places et dites : 11  Nous secouons contre vous la poussière même de votre ville qui s’est attachée à nos pieds ; sachez pourtant que le royaume de Dieu s’est approché.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But whatever city you enter, and they do not  receive you, go out into its streets and say, 11 `The   very dust of your city which clings to us we wipe off against you. Nevertheless know this, that the kingdom  of God has come near you.'</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3" name="Group 23"/>
          <p:cNvGraphicFramePr>
            <a:graphicFrameLocks noGrp="1"/>
          </p:cNvGraphicFramePr>
          <p:nvPr/>
        </p:nvGraphicFramePr>
        <p:xfrm>
          <a:off x="107950" y="103188"/>
          <a:ext cx="9072563" cy="6523992"/>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129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وأقول لكم: أنَّهُ سَيَكونُ لِسَـدُوم ف</a:t>
                      </a:r>
                      <a:r>
                        <a:rPr kumimoji="0" lang="ar-SA" sz="2800" b="0" i="0" u="none" strike="noStrike" cap="none" normalizeH="0" baseline="0">
                          <a:ln>
                            <a:noFill/>
                          </a:ln>
                          <a:solidFill>
                            <a:schemeClr val="bg1"/>
                          </a:solidFill>
                          <a:effectLst/>
                          <a:latin typeface="Arial" charset="0"/>
                          <a:cs typeface="Arial" charset="0"/>
                        </a:rPr>
                        <a:t>ي ذلك اليوم راحةٌ أكثرُ مِن تِلكَ المدينةِ. </a:t>
                      </a:r>
                      <a:r>
                        <a:rPr kumimoji="0" lang="ar-SA" sz="3200" b="0" i="0" u="none" strike="noStrike" cap="none" normalizeH="0" baseline="0">
                          <a:ln>
                            <a:noFill/>
                          </a:ln>
                          <a:solidFill>
                            <a:schemeClr val="bg1"/>
                          </a:solidFill>
                          <a:effectLst/>
                          <a:latin typeface="Arial" charset="0"/>
                          <a:cs typeface="Arial" charset="0"/>
                        </a:rPr>
                        <a:t>ويلٌ لكِ يا كُورَزِينُ، ويلٌ لكِ يا بيتَ صَيدا، لأنَّهُ لـو صُنِعـتْ في صُور وصَيـدا هذه القـوات التي صُنِعـتْ فيكُمـا لتَابَتَا قَـديماً جالِسَـتَيْـن في المُسُـوحِ والرَّمادِ.</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vous dis qu’en ce jour Sodome sera traitée moins rigoureusement que cette ville–là. </a:t>
                      </a:r>
                      <a:r>
                        <a:rPr kumimoji="0" lang="fr-FR" sz="2600" b="0" i="0" u="none" strike="noStrike" cap="none" normalizeH="0" baseline="0">
                          <a:ln>
                            <a:noFill/>
                          </a:ln>
                          <a:solidFill>
                            <a:schemeClr val="bg1"/>
                          </a:solidFill>
                          <a:effectLst/>
                          <a:latin typeface="Arial" charset="0"/>
                          <a:cs typeface="Arial" charset="0"/>
                        </a:rPr>
                        <a:t>13 Malheur à toi, Chorazin ! malheur à toi Bethsaïda !</a:t>
                      </a:r>
                      <a:r>
                        <a:rPr kumimoji="0" lang="fr-FR" sz="2800" b="0" i="0" u="none" strike="noStrike" cap="none" normalizeH="0" baseline="0">
                          <a:ln>
                            <a:noFill/>
                          </a:ln>
                          <a:solidFill>
                            <a:schemeClr val="bg1"/>
                          </a:solidFill>
                          <a:effectLst/>
                          <a:latin typeface="Arial" charset="0"/>
                          <a:cs typeface="Arial" charset="0"/>
                        </a:rPr>
                        <a:t> car, si les miracles faits au milieu de vous l’avaient été à Tyr et à Sidon, il y a longtemps qu’elles se seraient repenties, avec le sac et la cendre.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But I say to you that it    will be more tolerable in     that Day for Sodom than for that city. </a:t>
                      </a:r>
                      <a:r>
                        <a:rPr kumimoji="0" lang="en-CA" sz="2600" b="0" i="0" u="none" strike="noStrike" cap="none" normalizeH="0" baseline="0">
                          <a:ln>
                            <a:noFill/>
                          </a:ln>
                          <a:solidFill>
                            <a:schemeClr val="bg1"/>
                          </a:solidFill>
                          <a:effectLst/>
                          <a:latin typeface="Arial" charset="0"/>
                          <a:cs typeface="Arial" charset="0"/>
                        </a:rPr>
                        <a:t>13 Woe to you, Chorazin! Woe to you, Bethsaida! </a:t>
                      </a:r>
                      <a:r>
                        <a:rPr kumimoji="0" lang="en-CA" sz="2800" b="0" i="0" u="none" strike="noStrike" cap="none" normalizeH="0" baseline="0">
                          <a:ln>
                            <a:noFill/>
                          </a:ln>
                          <a:solidFill>
                            <a:schemeClr val="bg1"/>
                          </a:solidFill>
                          <a:effectLst/>
                          <a:latin typeface="Arial" charset="0"/>
                          <a:cs typeface="Arial" charset="0"/>
                        </a:rPr>
                        <a:t>For if the mighty works which were done in you had been done in Tyre and Sidon,   they would have repented long ago, sitting in sackcloth and ashes.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49" name="Group 33"/>
          <p:cNvGraphicFramePr>
            <a:graphicFrameLocks noGrp="1"/>
          </p:cNvGraphicFramePr>
          <p:nvPr/>
        </p:nvGraphicFramePr>
        <p:xfrm>
          <a:off x="107950" y="103188"/>
          <a:ext cx="9072563" cy="5989258"/>
        </p:xfrm>
        <a:graphic>
          <a:graphicData uri="http://schemas.openxmlformats.org/drawingml/2006/table">
            <a:tbl>
              <a:tblPr rtl="1"/>
              <a:tblGrid>
                <a:gridCol w="5040313">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70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ولكنَّ صُور وصَيدا سـتكون لهُما راحـة في الدينونةِ أكثر مما لكما. وأنتِ يا كفرَناحوم أَترتفِعِين إلى السَّماءِ ( إنكِ ) سَتَنْحطِّينَ إلى أسفلِ الجحيم.</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pourquoi, lors du jugement, Tyr et Sidon seront traitées moins rigoureusement que vous. 15 Et toi, Capernaüm ; seras–tu élevée jusqu’au ciel ? (Non) tu seras abaissée jusqu’au séjour des morts.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But it will be more tolerable for Tyre and Sidon at the judgment than for you. 15 And you, Capernaum, who are exalted to heaven, will be brought down to Hades.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74" name="Group 34"/>
          <p:cNvGraphicFramePr>
            <a:graphicFrameLocks noGrp="1"/>
          </p:cNvGraphicFramePr>
          <p:nvPr/>
        </p:nvGraphicFramePr>
        <p:xfrm>
          <a:off x="107950" y="103188"/>
          <a:ext cx="9072563" cy="649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يسمعُ مِنكُم فقد سَمِعَ مِنِّي، والذي يُرذِلكُم يُرذِلُني، والذي يُرذِلُني يُرذِل الذي أرسَلَني.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فَرَجَعَ السَّبعونَ بِفرح قائلينَ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ياربُّ حتَّى الشَّياطِينُ تخضعُ لنا بِاسمِكَ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 رأيتُ الشَّيطانَ</a:t>
                      </a:r>
                      <a:r>
                        <a:rPr kumimoji="0" lang="ar-SA" sz="2800" b="0" i="0" u="none" strike="noStrike" cap="none" normalizeH="0" baseline="0">
                          <a:ln>
                            <a:noFill/>
                          </a:ln>
                          <a:solidFill>
                            <a:schemeClr val="bg1"/>
                          </a:solidFill>
                          <a:effectLst/>
                          <a:latin typeface="Arial" charset="0"/>
                          <a:cs typeface="Arial" charset="0"/>
                        </a:rPr>
                        <a:t> ساقِطاً مِن السَّماءِ مِثْلَ البَرقِ.</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 18  Il leur dit : Je voyais Satan tomber du ciel comme un éclair.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He who hears you hears Me, he who rejects you rejects Me, and he who rejects Me rejects Him who sent Me. 17 Then the seventy returned with joy, saying, Lord, even the demons are subject to us in Your name. 18 And He said to them, I saw Satan fall like lightning from heaven.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45" name="Group 97"/>
          <p:cNvGraphicFramePr>
            <a:graphicFrameLocks noGrp="1"/>
          </p:cNvGraphicFramePr>
          <p:nvPr/>
        </p:nvGraphicFramePr>
        <p:xfrm>
          <a:off x="34925" y="44450"/>
          <a:ext cx="9074150" cy="655142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ها أنا أعطَيتكُم السُّلطان لِتَدوسُوا الحيَّاتِ والعقاربَ وكلَّ قوَّةِ العدوِّ ولا يَضُرُّكُم شيءٌ. ولكِن لا تَفرَحُوا بِهذا أنَّ الأرواحَ تَخضَعُ لكُم بل افرَحُوا أنَّ أسماءَكُم مكتوبة في السَّمَواتِ.</a:t>
                      </a:r>
                      <a:r>
                        <a:rPr kumimoji="0" lang="ar-EG" sz="28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 20 Cependant, ne vous réjouissez pas de ce que les esprits vous sont soumis, mais réjouissez vous de ce que vos noms sont inscrits dans les cieux</a:t>
                      </a: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20 Nevertheless do not rejoice in this, that the spirits are subject to you, but rather rejoice because your names are written in heaven.</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71" name="Text Box 7"/>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504" name="Group 16"/>
          <p:cNvGraphicFramePr>
            <a:graphicFrameLocks noGrp="1"/>
          </p:cNvGraphicFramePr>
          <p:nvPr/>
        </p:nvGraphicFramePr>
        <p:xfrm>
          <a:off x="539750" y="692150"/>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Abib</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Abib</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en-CA" sz="4400" u="sng">
                <a:solidFill>
                  <a:srgbClr val="FF9933"/>
                </a:solidFill>
              </a:rPr>
              <a:t>Psaume et Evangile du soir</a:t>
            </a:r>
          </a:p>
        </p:txBody>
      </p:sp>
      <p:pic>
        <p:nvPicPr>
          <p:cNvPr id="1996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42" name="Group 50"/>
          <p:cNvGraphicFramePr>
            <a:graphicFrameLocks noGrp="1"/>
          </p:cNvGraphicFramePr>
          <p:nvPr/>
        </p:nvGraphicFramePr>
        <p:xfrm>
          <a:off x="34925" y="44450"/>
          <a:ext cx="9109075" cy="6027168"/>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a:t>
                      </a:r>
                      <a:r>
                        <a:rPr kumimoji="0" lang="en-CA" sz="3600" b="0" i="0" u="sng" strike="noStrike" cap="none" normalizeH="0" baseline="0">
                          <a:ln>
                            <a:noFill/>
                          </a:ln>
                          <a:solidFill>
                            <a:srgbClr val="FF9933"/>
                          </a:solidFill>
                          <a:effectLst/>
                          <a:latin typeface="Arial" charset="0"/>
                          <a:cs typeface="Arial" charset="0"/>
                        </a:rPr>
                        <a:t>128:1, 5</a:t>
                      </a:r>
                      <a:r>
                        <a:rPr kumimoji="0" lang="ar-EG"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لجميع الَّذينَ يَتَّقونَ الرَّبَّ، السَّالكينَ في طُرقهِ. يُباركُك الربُّ مِن صهيونَ. وتُبصرُ خيرات أورشليمَ جميعَ أيام حياتِك.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هللويا.</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CA" sz="3600" b="0" i="0" u="sng" strike="noStrike" cap="none" normalizeH="0" baseline="0">
                          <a:ln>
                            <a:noFill/>
                          </a:ln>
                          <a:solidFill>
                            <a:srgbClr val="FF9933"/>
                          </a:solidFill>
                          <a:effectLst/>
                          <a:latin typeface="Arial" charset="0"/>
                          <a:cs typeface="Arial" charset="0"/>
                        </a:rPr>
                        <a:t>128:1, 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quiconque craint l’Éternel Et marche dans ses voies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L’Éternel te bénira de Sion, Et tu contempleras le bonheur de Jérusalem Tous les jours de ta vie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128:1,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Blessed  is every one who fears the Lord, Who walks in His ways.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The Lord bless you out  of Zion, And may you see the good of Jerusalem All the days of your life.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43" name="Rectangle 51"/>
          <p:cNvSpPr>
            <a:spLocks noGrp="1" noChangeArrowheads="1"/>
          </p:cNvSpPr>
          <p:nvPr>
            <p:ph type="ctrTitle"/>
          </p:nvPr>
        </p:nvSpPr>
        <p:spPr/>
        <p:txBody>
          <a:bodyPr/>
          <a:lstStyle/>
          <a:p>
            <a:r>
              <a:rPr lang="en-US" dirty="0"/>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10" name="Group 94"/>
          <p:cNvGraphicFramePr>
            <a:graphicFrameLocks noGrp="1"/>
          </p:cNvGraphicFramePr>
          <p:nvPr/>
        </p:nvGraphicFramePr>
        <p:xfrm>
          <a:off x="-36513" y="-26988"/>
          <a:ext cx="9180513"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( 16 : 1 ـ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a:t>
                      </a:r>
                      <a:r>
                        <a:rPr kumimoji="0" lang="ar-EG" sz="3200" b="1"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a:t>
                      </a:r>
                      <a:r>
                        <a:rPr kumimoji="0" lang="en-CA" sz="3200" b="0" i="0" u="sng" strike="noStrike" cap="none" normalizeH="0" baseline="0">
                          <a:ln>
                            <a:noFill/>
                          </a:ln>
                          <a:solidFill>
                            <a:srgbClr val="FF9933"/>
                          </a:solidFill>
                          <a:effectLst/>
                          <a:latin typeface="Arial" charset="0"/>
                          <a:cs typeface="Arial" charset="0"/>
                        </a:rPr>
                        <a:t>16:1-18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dit aussi aux disciples : Il y avait un homme riche qui avait un intendant, et celui–ci lui fut dénoncé comme dissipant ses biens.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Luke 16:1-18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1 </a:t>
                      </a:r>
                      <a:r>
                        <a:rPr kumimoji="0" lang="en-CA" sz="2800" b="0" i="0" u="none" strike="noStrike" cap="none" normalizeH="0" baseline="0">
                          <a:ln>
                            <a:noFill/>
                          </a:ln>
                          <a:solidFill>
                            <a:schemeClr val="bg1"/>
                          </a:solidFill>
                          <a:effectLst/>
                          <a:latin typeface="Arial" charset="0"/>
                          <a:cs typeface="Arial" charset="0"/>
                        </a:rPr>
                        <a:t>He also said to His disciples: There was a certain rich man who had a steward, and an accusation was brought to him that this man was wasting his goods.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11" name="Rectangle 95"/>
          <p:cNvSpPr>
            <a:spLocks noGrp="1" noChangeArrowheads="1"/>
          </p:cNvSpPr>
          <p:nvPr>
            <p:ph type="ctrTitle"/>
          </p:nvPr>
        </p:nvSpPr>
        <p:spPr/>
        <p:txBody>
          <a:bodyPr/>
          <a:lstStyle/>
          <a:p>
            <a:r>
              <a:rPr lang="en-US" dirty="0"/>
              <a:t>2v</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42" name="Group 14"/>
          <p:cNvGraphicFramePr>
            <a:graphicFrameLocks noGrp="1"/>
          </p:cNvGraphicFramePr>
          <p:nvPr/>
        </p:nvGraphicFramePr>
        <p:xfrm>
          <a:off x="-36513" y="-26988"/>
          <a:ext cx="9180513" cy="5905501"/>
        </p:xfrm>
        <a:graphic>
          <a:graphicData uri="http://schemas.openxmlformats.org/drawingml/2006/table">
            <a:tbl>
              <a:tblPr rtl="1"/>
              <a:tblGrid>
                <a:gridCol w="457200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l’appela et lui dit : Qu’est–ce que j’entends dire de toi ? Rends compte de ton intendance car, tu ne pourras plus être mon intendant.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78" name="Group 46"/>
          <p:cNvGraphicFramePr>
            <a:graphicFrameLocks noGrp="1"/>
          </p:cNvGraphicFramePr>
          <p:nvPr/>
        </p:nvGraphicFramePr>
        <p:xfrm>
          <a:off x="34925" y="115888"/>
          <a:ext cx="9109075" cy="634416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فقال الوكيل في نفسه: ماذا أفعل؟ سيِّدي يأخذ منِّي الوكالة. ولستُ أستطيع أن أنقب وأستحي أن أسأل صدقة. قد علِمتُ ماذا أصنع، حتَّى إذا عُزلتُ عن الوكالة يقبلوني في بيوتهم.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L’intendant se dit en lui–même : Que ferai–je, puisque mon maître m’ôte l’intendance (de ses biens)? Piocher la terre ? Je n’en ai pas la force. Mendier ? J’en ai honte.4 Je sais ce que je ferai, pour qu’il y en ait qui me reçoivent dans leurs maisons, quand je serai relevé de mon intendance.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Then the steward said within himself, `What shall I do? For my master is taking the stewardship away from me. I cannot dig; I am ashamed to beg. 4 `I have resolved what to do, that when I am put out of the stewardship, they may receive me into their houses.'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19" name="Group 31"/>
          <p:cNvGraphicFramePr>
            <a:graphicFrameLocks noGrp="1"/>
          </p:cNvGraphicFramePr>
          <p:nvPr/>
        </p:nvGraphicFramePr>
        <p:xfrm>
          <a:off x="107950" y="115888"/>
          <a:ext cx="9036050" cy="5903914"/>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فدعا كل واحدٍ من مديوني سيِّده، وقال للأوَّل: كـم عـليـك لسـيِّدي؟</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5 Alors il fit appeler chacun des débiteurs de son maître et dit au premier : Combien dois–tu à mon maître ?6  Cent mesures d’huile, répondit–il. Et il lui dit : Prends ton billet, assieds–toi vite, écris : Cinquante.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So he called every one of his master's debtors to him, and said to the first, `How much do you owe my master?'6 And he said, `A hundred measures of oil.' So he said to him, `Take your bill, and sit down quickly and write fifty.'</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80" name="Group 28"/>
          <p:cNvGraphicFramePr>
            <a:graphicFrameLocks noGrp="1"/>
          </p:cNvGraphicFramePr>
          <p:nvPr/>
        </p:nvGraphicFramePr>
        <p:xfrm>
          <a:off x="107950" y="115888"/>
          <a:ext cx="9036050" cy="6305488"/>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ثم قال لآخر: وأنت كم عليك؟ فقال مئَة كرِّ قمح. فقال له: خُذ صكَّك واكتُب ثمانين. فمدح السيِّد وكيل الظُّلم إذ بحكمةٍ صنع،</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dit ensuite à un autre : Et toi, combien dois–tu ? Cent mesures de blé, répondit–il. Et il lui dit : Prends ton billet et écris : Quatre–vingts. 8 Le maître loua l’intendant infidèle de ce qu’il avait agi en homme prudent.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Then he said to another, `And how much do you owe?' So he said, `A hundred measures of wheat.' And he said to him, `Take your bill, and write eighty.' 8 So the master commended the unjust steward because he had dealt shrewdly.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56" name="Group 44"/>
          <p:cNvGraphicFramePr>
            <a:graphicFrameLocks noGrp="1"/>
          </p:cNvGraphicFramePr>
          <p:nvPr/>
        </p:nvGraphicFramePr>
        <p:xfrm>
          <a:off x="107950" y="115888"/>
          <a:ext cx="9036050" cy="6344160"/>
        </p:xfrm>
        <a:graphic>
          <a:graphicData uri="http://schemas.openxmlformats.org/drawingml/2006/table">
            <a:tbl>
              <a:tblPr rtl="1"/>
              <a:tblGrid>
                <a:gridCol w="50038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لأنَّ أبناء هـذا الدَّهر أحـكم من أبناء النُّور في جيلهم. وأنا أقول لكم: اصنعوا لكم أصدقاء بمال الظُّلم، حتى إذا فَنِيتُم يقبلونكم في المظالِّ الأبديَّة. </a:t>
                      </a:r>
                      <a:endParaRPr kumimoji="0" lang="ar-SA" sz="3200" b="0" i="0" u="none" strike="noStrike" cap="none" normalizeH="0" baseline="0">
                        <a:ln>
                          <a:noFill/>
                        </a:ln>
                        <a:solidFill>
                          <a:schemeClr val="bg1"/>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les enfants de ce siècle sont plus prudents à l’égard de leurs semblables que ne le sont les enfants de lumière. 9 Et moi, je vous dis : Faites–vous des amis avec les richesses injustes, pour qu’ils vous reçoivent dans les tabernacles éternels, quand elles vous feront défaut.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the sons of this world are more shrewd in their generation than the sons of light. 9 And I say to you, make friends for yourselves by unrighteous mammon, that when you fail, they may receive you into an everlasting home.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72" name="Group 36"/>
          <p:cNvGraphicFramePr>
            <a:graphicFrameLocks noGrp="1"/>
          </p:cNvGraphicFramePr>
          <p:nvPr/>
        </p:nvGraphicFramePr>
        <p:xfrm>
          <a:off x="107950" y="115888"/>
          <a:ext cx="9036050" cy="5330826"/>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الأمين في القليل يكون أميناً أيضاً في الكثير. والظَّالم في القليل ظالمٌ أيضاً في الكثير. فإنْ لم تكونوا أُمناء في مال الظُّلم،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Celui qui est fidèle en peu de choses est aussi fidèle dans ce qui est important, et celui qui est injuste en peu de choses est aussi injuste dans ce qui est important. 11 Si donc vous n’avez pas été fidèles dans les richesses injustes,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He who is faithful in what is least is faithful also in much; and he who is unjust in what is least is unjust also in much. 11 Therefore if you have not been faithful in the unrighteous mammon,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568" name="Group 16"/>
          <p:cNvGraphicFramePr>
            <a:graphicFrameLocks noGrp="1"/>
          </p:cNvGraphicFramePr>
          <p:nvPr/>
        </p:nvGraphicFramePr>
        <p:xfrm>
          <a:off x="107950" y="115888"/>
          <a:ext cx="9036050" cy="5330826"/>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فمَن يأتمنكُم على الحقِّ؟ وإنْ لم تكونوا أُمناء في ما هو للغير، فمَن يُعطيكُم ما هو لكم. لا يَقدرُ عبدٌ أن يَخدِم سيِّدَينِ،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vous confiera le (bien) véritable ? 12 Et si vous n’avez pas été fidèles dans ce qui est à un autre, qui vous donnera ce qui est à vous ? 13 Aucun serviteur ne peut servir deux maîtres.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who will commit to your trust the true riches? 12 And if you have not been faithful in what is another man's, who will give you what is your own? 13 No servant can serve two masters;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93" name="Group 33"/>
          <p:cNvGraphicFramePr>
            <a:graphicFrameLocks noGrp="1"/>
          </p:cNvGraphicFramePr>
          <p:nvPr/>
        </p:nvGraphicFramePr>
        <p:xfrm>
          <a:off x="34925" y="115888"/>
          <a:ext cx="9109075" cy="5591430"/>
        </p:xfrm>
        <a:graphic>
          <a:graphicData uri="http://schemas.openxmlformats.org/drawingml/2006/table">
            <a:tbl>
              <a:tblPr rtl="1"/>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لأنَّهُ إمَّا أن يُبغِضَ الوَاحِد ويُحبَّ الآخَرَ، أو يُطيع الوَاحد ويَحتَقِر الآخَرَ. لا تَقدرونَ أن تَخدِموا اللهِ والمَالَ ". وكان الفرِّيسيُّونَ أيضاً يَسمَعون هذا كُلَّهُ، وهُم مُحِبُّونَ للمَال، فكانوا يستهزئون به. </a:t>
                      </a:r>
                      <a:endParaRPr kumimoji="0" lang="ar-SA" sz="3200" b="0" i="0" u="none" strike="noStrike" cap="none" normalizeH="0" baseline="0">
                        <a:ln>
                          <a:noFill/>
                        </a:ln>
                        <a:solidFill>
                          <a:schemeClr val="bg1"/>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87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ou il haïra l’un et aimera l’autre, ou il s’attachera à l’un et méprisera l’autre. Vous ne pouvez servir Dieu et Mammon. 14 Les Pharisiens, qui aimaient l’argent, écoutaient tout cela et raillaient Jésus.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either he will hate the one and love the other, or else he will be loyal to the one and despise the other. You cannot serve God and mammon. 14 Now the Pharisees, who were lovers of money, also heard all these things, and they derided Him.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26" name="Group 42"/>
          <p:cNvGraphicFramePr>
            <a:graphicFrameLocks noGrp="1"/>
          </p:cNvGraphicFramePr>
          <p:nvPr/>
        </p:nvGraphicFramePr>
        <p:xfrm>
          <a:off x="107950" y="115888"/>
          <a:ext cx="9036050" cy="5546726"/>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فقال لهُم: " أنتُمُ الَّذينَ تُبرِّرونَ أنفُسَكُم قُدَّامَ النَّاس! ولكنَّ اللهَ يَعرفُ قُلوبَكُم. إن المُستَعلي عِندَ النَّاس هو ر</a:t>
                      </a:r>
                      <a:r>
                        <a:rPr kumimoji="0" lang="ar-EG" sz="2800" b="0" i="0" u="none" strike="noStrike" cap="none" normalizeH="0" baseline="0">
                          <a:ln>
                            <a:noFill/>
                          </a:ln>
                          <a:solidFill>
                            <a:schemeClr val="bg1"/>
                          </a:solidFill>
                          <a:effectLst/>
                          <a:latin typeface="Arial" charset="0"/>
                          <a:cs typeface="Arial" charset="0"/>
                        </a:rPr>
                        <a:t>ِجْسٌ عند اللهِ.</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 Vous, vous êtes ceux qui se font passer pour justes devant les hommes, mais Dieu connaît vos coeurs ; car ce qui est élevé parmi les hommes est une abomination devant Dieu.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And He said to them, You are those who justify yourselves before men, but God knows your hearts. For what is highly esteemed among men is an abomination in the sight of God.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44" name="Group 20"/>
          <p:cNvGraphicFramePr>
            <a:graphicFrameLocks noGrp="1"/>
          </p:cNvGraphicFramePr>
          <p:nvPr/>
        </p:nvGraphicFramePr>
        <p:xfrm>
          <a:off x="34925" y="115888"/>
          <a:ext cx="9109075" cy="6305488"/>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كانَ النَّاموسُ والأنبياءُ إلى يوحنَّا. ومِن ذلك الوقتِ يُبَشَّرُ بمَلكوتِ اللهِ، وكلُّ واحدٍ يَغتَصِبُ نفسَهُ إليه. ولكنَّ زوال السَّماءِ والأرضِ أيسرُ مِن أن يسقُطَ حرف واحد مِن النَّاموس.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Jusqu</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Jean, c</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la loi et les proph</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tes</a:t>
                      </a:r>
                      <a:r>
                        <a:rPr kumimoji="0" lang="fr-FR" sz="2800" b="0" i="0" u="none" strike="noStrike" cap="none" normalizeH="0" baseline="0">
                          <a:ln>
                            <a:noFill/>
                          </a:ln>
                          <a:solidFill>
                            <a:schemeClr val="bg1"/>
                          </a:solidFill>
                          <a:effectLst/>
                          <a:latin typeface="Times New Roman"/>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 depuis lors, le royaume de Dieu est annonc</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comme une bonne nouvelle, et chacun use de violence pour y entrer. </a:t>
                      </a:r>
                      <a:r>
                        <a:rPr kumimoji="0" lang="fr-FR" sz="2800" b="0" i="0" u="none" strike="noStrike" cap="none" normalizeH="0" baseline="0">
                          <a:ln>
                            <a:noFill/>
                          </a:ln>
                          <a:solidFill>
                            <a:schemeClr val="bg1"/>
                          </a:solidFill>
                          <a:effectLst/>
                          <a:latin typeface="Arial" charset="0"/>
                          <a:cs typeface="Arial" charset="0"/>
                        </a:rPr>
                        <a:t>17 Il est plus facile pour le ciel et la terre de passer, que pour un seul trait de lettre de la loi de tomber.</a:t>
                      </a:r>
                      <a:r>
                        <a:rPr kumimoji="0" lang="fr-FR" sz="2800" b="0" i="0" u="none" strike="noStrike" cap="none" normalizeH="0" baseline="0">
                          <a:ln>
                            <a:noFill/>
                          </a:ln>
                          <a:solidFill>
                            <a:schemeClr val="bg1"/>
                          </a:solidFill>
                          <a:effectLst/>
                          <a:latin typeface="Arial" charset="0"/>
                          <a:cs typeface="Times New Roman" pitchFamily="18" charset="0"/>
                        </a:rPr>
                        <a:t> </a:t>
                      </a:r>
                      <a:endParaRPr kumimoji="0" lang="ar-EG"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The law and the prophets were until John. Since that time the kingdom of God has been preached, and everyone is pressing into it. 17 And it is easier for heaven and earth to pass away than for one tittle of the law to fail.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09" name="Group 53"/>
          <p:cNvGraphicFramePr>
            <a:graphicFrameLocks noGrp="1"/>
          </p:cNvGraphicFramePr>
          <p:nvPr/>
        </p:nvGraphicFramePr>
        <p:xfrm>
          <a:off x="0" y="1"/>
          <a:ext cx="9109075" cy="685800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623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كُلُّ مَن يُطلِّقُ امرأتَهُ ويَتَزَوَّجُ بأُخرَى يَزني، وكُلُّ مَن يَتَزَوَّجُ بمُطَلَّقةٍ مِن بعلها يَزني.</a:t>
                      </a:r>
                      <a:r>
                        <a:rPr kumimoji="0" lang="ar-EG" sz="3200" b="0" i="0" u="none" strike="noStrike" cap="none" normalizeH="0" baseline="0" dirty="0">
                          <a:ln>
                            <a:noFill/>
                          </a:ln>
                          <a:solidFill>
                            <a:srgbClr val="FF9933"/>
                          </a:solidFill>
                          <a:effectLst/>
                          <a:latin typeface="Arial" charset="0"/>
                          <a:cs typeface="Arial" charset="0"/>
                        </a:rPr>
                        <a:t>( والمجد للـه دائماً )</a:t>
                      </a:r>
                      <a:endParaRPr kumimoji="0" lang="ar-SA" sz="3200" b="0" i="0" u="none" strike="noStrike" cap="none" normalizeH="0" baseline="0" dirty="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56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Quiconque répudie sa femme et en épouse une autre commet un adultère, et quiconque épouse une femme répudiée par son mari commet un adultère.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18 Whoever divorces his wife and marries another commits adultery; and whoever marries her who is divorced from her husband commits adultery.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955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93" name="Group 45"/>
          <p:cNvGraphicFramePr>
            <a:graphicFrameLocks noGrp="1"/>
          </p:cNvGraphicFramePr>
          <p:nvPr/>
        </p:nvGraphicFramePr>
        <p:xfrm>
          <a:off x="107950" y="44450"/>
          <a:ext cx="9036050" cy="6194426"/>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 ( 40 :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طُوبى للذي يتفهَّمُ في أمرِ المسكينِ والفقيرِ، في يوم السوءِ يُنجِّيهِ الربُّ. الربُّ يحفظهُ ويحييهِ، ويجعلهُ في الأرضِ مغبوطاً. </a:t>
                      </a:r>
                      <a:r>
                        <a:rPr kumimoji="0" lang="ar-EG" sz="2800" b="1" i="0" u="none" strike="noStrike" cap="none" normalizeH="0" baseline="0" dirty="0">
                          <a:ln>
                            <a:noFill/>
                          </a:ln>
                          <a:solidFill>
                            <a:schemeClr val="bg1"/>
                          </a:solidFill>
                          <a:effectLst/>
                          <a:latin typeface="Arial" charset="0"/>
                          <a:cs typeface="Arial" charset="0"/>
                        </a:rPr>
                        <a:t>هللويا.</a:t>
                      </a:r>
                      <a:r>
                        <a:rPr kumimoji="0" lang="en-US" sz="2800" b="0" i="0" u="none" strike="noStrike" cap="none" normalizeH="0" baseline="0" dirty="0">
                          <a:ln>
                            <a:noFill/>
                          </a:ln>
                          <a:solidFill>
                            <a:schemeClr val="bg1"/>
                          </a:solidFill>
                          <a:effectLst/>
                          <a:latin typeface="Arial" charset="0"/>
                          <a:cs typeface="Arial" charset="0"/>
                        </a:rPr>
                        <a:t> </a:t>
                      </a:r>
                      <a:endParaRPr kumimoji="0" lang="ar-S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CA" sz="3600" b="0" i="0" u="sng" strike="noStrike" cap="none" normalizeH="0" baseline="0" dirty="0">
                          <a:ln>
                            <a:noFill/>
                          </a:ln>
                          <a:solidFill>
                            <a:srgbClr val="FF9933"/>
                          </a:solidFill>
                          <a:effectLst/>
                          <a:latin typeface="Arial" charset="0"/>
                          <a:cs typeface="Arial" charset="0"/>
                        </a:rPr>
                        <a:t>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celui qui agit avec discernement envers le faible ! Au jour du malheur l’Éternel le délivre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L’Éternel le garde et le fait vivre ; Il est heureux sur la terre ;                             </a:t>
                      </a: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Blessed is he who considers the poor; The Lord will deliver him in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The Lord will preserve him and keep him alive, And he will be blessed on the earth.     Alleluia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894" name="Rectangle 46"/>
          <p:cNvSpPr>
            <a:spLocks noGrp="1" noChangeArrowheads="1"/>
          </p:cNvSpPr>
          <p:nvPr>
            <p:ph type="ctrTitle"/>
          </p:nvPr>
        </p:nvSpPr>
        <p:spPr/>
        <p:txBody>
          <a:bodyPr/>
          <a:lstStyle/>
          <a:p>
            <a:r>
              <a:rPr lang="en-US" dirty="0"/>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52" name="Group 52"/>
          <p:cNvGraphicFramePr>
            <a:graphicFrameLocks noGrp="1"/>
          </p:cNvGraphicFramePr>
          <p:nvPr/>
        </p:nvGraphicFramePr>
        <p:xfrm>
          <a:off x="107950" y="44450"/>
          <a:ext cx="9036050" cy="5964874"/>
        </p:xfrm>
        <a:graphic>
          <a:graphicData uri="http://schemas.openxmlformats.org/drawingml/2006/table">
            <a:tbl>
              <a:tblPr rtl="1"/>
              <a:tblGrid>
                <a:gridCol w="414020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ar-SA" sz="3600" b="0" i="0" u="sng" strike="noStrike" cap="none" normalizeH="0" baseline="0">
                          <a:ln>
                            <a:noFill/>
                          </a:ln>
                          <a:solidFill>
                            <a:srgbClr val="FF9933"/>
                          </a:solidFill>
                          <a:effectLst/>
                          <a:latin typeface="Arial" charset="0"/>
                          <a:cs typeface="Arial" charset="0"/>
                        </a:rPr>
                        <a:t>16 : 2 ـ 8</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وباكراً جدّاً في أوّل الأسبوع أتينَ إلى القبر، إذ طلعت الشَّمس. وكُنَّ يُقلنَّ لبعضهنَّ: " مَن يُدحرج لنا الحجر عن باب القبر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Marc </a:t>
                      </a:r>
                      <a:r>
                        <a:rPr kumimoji="0" lang="en-CA" sz="3600" b="0" i="0" u="sng" strike="noStrike" cap="none" normalizeH="0" baseline="0">
                          <a:ln>
                            <a:noFill/>
                          </a:ln>
                          <a:solidFill>
                            <a:srgbClr val="FF9933"/>
                          </a:solidFill>
                          <a:effectLst/>
                          <a:latin typeface="Arial" charset="0"/>
                          <a:cs typeface="Arial" charset="0"/>
                        </a:rPr>
                        <a:t>16:2-8</a:t>
                      </a:r>
                      <a:r>
                        <a:rPr kumimoji="0" lang="en-US" sz="2800" b="0" i="0" u="none" strike="noStrike" cap="none" normalizeH="0" baseline="0">
                          <a:ln>
                            <a:noFill/>
                          </a:ln>
                          <a:solidFill>
                            <a:schemeClr val="bg1"/>
                          </a:solidFill>
                          <a:effectLst/>
                          <a:latin typeface="Arial" charset="0"/>
                          <a:cs typeface="Arial" charset="0"/>
                        </a:rPr>
                        <a:t>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 premier jour de la semaine, elles se rendirent à la tombe très tôt au lever du soleil. 3  Elles disaient entre elles : Qui nous roulera la pierre de l’entrée du tombeau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Mark 16:2-8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Very early in the morning, on the first day  of the week, they came to the tomb when the sun had risen. 3 And  they said among themselves,  Who will roll away the stone from the door of the tomb for us?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253" name="Rectangle 53"/>
          <p:cNvSpPr>
            <a:spLocks noGrp="1" noChangeArrowheads="1"/>
          </p:cNvSpPr>
          <p:nvPr>
            <p:ph type="ctrTitle"/>
          </p:nvPr>
        </p:nvSpPr>
        <p:spPr/>
        <p:txBody>
          <a:bodyPr/>
          <a:lstStyle/>
          <a:p>
            <a:r>
              <a:rPr lang="en-US" dirty="0"/>
              <a:t>2m</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33" name="Group 25"/>
          <p:cNvGraphicFramePr>
            <a:graphicFrameLocks noGrp="1"/>
          </p:cNvGraphicFramePr>
          <p:nvPr/>
        </p:nvGraphicFramePr>
        <p:xfrm>
          <a:off x="107950" y="44450"/>
          <a:ext cx="9036050" cy="585209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none" strike="noStrike" cap="none" normalizeH="0" baseline="0">
                          <a:ln>
                            <a:noFill/>
                          </a:ln>
                          <a:solidFill>
                            <a:schemeClr val="bg1"/>
                          </a:solidFill>
                          <a:effectLst/>
                          <a:latin typeface="Arial" charset="0"/>
                          <a:cs typeface="Arial" charset="0"/>
                        </a:rPr>
                        <a:t>فرفعنَ عيونهنَّ ورأينَ أنَّ الحجر قد دُحرج! لأنَّه كان عظيماً جدّاً. ولمَّا دخلنَ القبر رأينَ شابّاً جالساً عن اليمين لابساً حُلَّةً بيضاء فاندهشنَ. </a:t>
                      </a:r>
                      <a:endParaRPr kumimoji="0" lang="en-CA" sz="33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Elles levèrent les yeux et s’aperçurent que la pierre, qui était très grande, avait été roulée. 5 Elles entrèrent dans le tombeau, virent un jeune homme assis à droite, vêtu d’une robe blanche, et elles furent épouvantées.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 But when they looked up, they saw that the stone had been rolled away--for it was very large. 5 And entering  the tomb, they saw a young man clothed in a long white robe sitting on the right  side; and they were  alarmed.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93" name="Group 37"/>
          <p:cNvGraphicFramePr>
            <a:graphicFrameLocks noGrp="1"/>
          </p:cNvGraphicFramePr>
          <p:nvPr/>
        </p:nvGraphicFramePr>
        <p:xfrm>
          <a:off x="34925" y="44450"/>
          <a:ext cx="9109075" cy="6831840"/>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لهُنَّ: " لا تخفنَ! أنتنَّ تطلبنَ يسوع النَّاصريَّ المصلوب. قد قام! ليس هو ههنا. هوذا الموضع الذي وضعوه فيه. لكن اذهبنَ، وقُلنَ لتلاميذه ولبطرس إنَّه يسبقكم إلى الجليل. هناك ترونه كما قال لكم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6  Il leur dit : Ne vous épouvantez pas ; vous cherchez Jésus de Nazareth, le crucifié ; il est ressuscité, il n’est pas ici ; voici l’endroit où on l’avait déposé. 7 Mais allez dire à ses disciples et à Pierre qu’il vous précède </a:t>
                      </a:r>
                      <a:r>
                        <a:rPr kumimoji="0" lang="fr-FR" sz="2600" b="0" i="0" u="none" strike="noStrike" cap="none" normalizeH="0" baseline="0">
                          <a:ln>
                            <a:noFill/>
                          </a:ln>
                          <a:solidFill>
                            <a:schemeClr val="bg1"/>
                          </a:solidFill>
                          <a:effectLst/>
                          <a:latin typeface="Arial" charset="0"/>
                          <a:cs typeface="Arial" charset="0"/>
                        </a:rPr>
                        <a:t>en Galilée : </a:t>
                      </a:r>
                      <a:r>
                        <a:rPr kumimoji="0" lang="fr-FR" sz="2800" b="0" i="0" u="none" strike="noStrike" cap="none" normalizeH="0" baseline="0">
                          <a:ln>
                            <a:noFill/>
                          </a:ln>
                          <a:solidFill>
                            <a:schemeClr val="bg1"/>
                          </a:solidFill>
                          <a:effectLst/>
                          <a:latin typeface="Arial" charset="0"/>
                          <a:cs typeface="Arial" charset="0"/>
                        </a:rPr>
                        <a:t>C’est là que vous le verrez, </a:t>
                      </a:r>
                      <a:r>
                        <a:rPr kumimoji="0" lang="fr-FR" sz="2700" b="0" i="0" u="none" strike="noStrike" cap="none" normalizeH="0" baseline="0">
                          <a:ln>
                            <a:noFill/>
                          </a:ln>
                          <a:solidFill>
                            <a:schemeClr val="bg1"/>
                          </a:solidFill>
                          <a:effectLst/>
                          <a:latin typeface="Arial" charset="0"/>
                          <a:cs typeface="Arial" charset="0"/>
                        </a:rPr>
                        <a:t>comme il vous l’a dit. </a:t>
                      </a:r>
                      <a:endParaRPr kumimoji="0" lang="en-US" sz="27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But he said to them, Do not be alarmed. You seek Jesus of Nazareth, who was crucified. He is risen! He is not here. See the place where they laid Him. 7 But go, tell His disciples--and Peter--that He is going before you into Galilee; there you will see Him, as He said to you.</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9" name="Group 89"/>
          <p:cNvGraphicFramePr>
            <a:graphicFrameLocks noGrp="1"/>
          </p:cNvGraphicFramePr>
          <p:nvPr/>
        </p:nvGraphicFramePr>
        <p:xfrm>
          <a:off x="107950" y="44450"/>
          <a:ext cx="9036050" cy="5762626"/>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فخرجنَ سريعاً وهربنَ من القبر، لأنَّ الرِّعدة والحيرة أخذتاهنَّ. ولم يَقلنَ لأحدٍ شيئاً، لأنَّهُنَّ كُنَّ خائفاتٍ.</a:t>
                      </a:r>
                      <a:r>
                        <a:rPr kumimoji="0" lang="ar-EG" sz="2800" b="1" i="0" u="none" strike="noStrike" cap="none" normalizeH="0" baseline="0" dirty="0">
                          <a:ln>
                            <a:noFill/>
                          </a:ln>
                          <a:solidFill>
                            <a:srgbClr val="FF9900"/>
                          </a:solidFill>
                          <a:effectLst/>
                          <a:latin typeface="Arial" charset="0"/>
                          <a:cs typeface="Arial" charset="0"/>
                        </a:rPr>
                        <a:t>( والمجد للـه دائماً )</a:t>
                      </a:r>
                      <a:endParaRPr kumimoji="0" lang="en-US"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Elles sortirent du tombeau et s’enfuirent tremblantes et hors d’elles–mêmes mais elles ne dirent rien à personne à cause de leur effroi.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700" b="1" i="0" u="none" strike="noStrike" cap="none" normalizeH="0" baseline="0">
                          <a:ln>
                            <a:noFill/>
                          </a:ln>
                          <a:solidFill>
                            <a:srgbClr val="FF9900"/>
                          </a:solidFill>
                          <a:effectLst/>
                          <a:latin typeface="Arial" charset="0"/>
                          <a:cs typeface="Arial" charset="0"/>
                        </a:rPr>
                        <a:t>(Gloire à Dieu éternellement.)</a:t>
                      </a:r>
                      <a:endParaRPr kumimoji="0" lang="ar-EG" sz="27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 8 So they went out quickly and fled from the tomb, for they trembled and were amazed. And they said nothing to anyone, for they were afraid. </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1" i="0" u="none" strike="noStrike" cap="none" normalizeH="0" baseline="0" dirty="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966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96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966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15" name="Group 127"/>
          <p:cNvGraphicFramePr>
            <a:graphicFrameLocks noGrp="1"/>
          </p:cNvGraphicFramePr>
          <p:nvPr/>
        </p:nvGraphicFramePr>
        <p:xfrm>
          <a:off x="34925" y="44450"/>
          <a:ext cx="9109075" cy="6391594"/>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الأولى إلى أهل غلاطية</a:t>
                      </a:r>
                      <a:r>
                        <a:rPr kumimoji="0" lang="ar-EG" sz="3200" b="0" i="0" u="sng" strike="noStrike" cap="none" normalizeH="0" baseline="0">
                          <a:ln>
                            <a:noFill/>
                          </a:ln>
                          <a:solidFill>
                            <a:srgbClr val="FF9933"/>
                          </a:solidFill>
                          <a:effectLst/>
                          <a:latin typeface="Arial" charset="0"/>
                          <a:cs typeface="Arial" charset="0"/>
                        </a:rPr>
                        <a:t>( 1 : 1</a:t>
                      </a:r>
                      <a:r>
                        <a:rPr kumimoji="0" lang="ar-SA" sz="3200" b="0" i="0" u="sng" strike="noStrike" cap="none" normalizeH="0" baseline="0">
                          <a:ln>
                            <a:noFill/>
                          </a:ln>
                          <a:solidFill>
                            <a:srgbClr val="FF9933"/>
                          </a:solidFill>
                          <a:effectLst/>
                          <a:latin typeface="Arial" charset="0"/>
                          <a:cs typeface="Arial" charset="0"/>
                        </a:rPr>
                        <a:t> ـ </a:t>
                      </a:r>
                      <a:r>
                        <a:rPr kumimoji="0" lang="ar-EG" sz="3200" b="0" i="0" u="sng" strike="noStrike" cap="none" normalizeH="0" baseline="0">
                          <a:ln>
                            <a:noFill/>
                          </a:ln>
                          <a:solidFill>
                            <a:srgbClr val="FF9933"/>
                          </a:solidFill>
                          <a:effectLst/>
                          <a:latin typeface="Arial" charset="0"/>
                          <a:cs typeface="Arial" charset="0"/>
                        </a:rPr>
                        <a:t>24 )</a:t>
                      </a:r>
                      <a:r>
                        <a:rPr kumimoji="0" lang="ar-EG"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لا مِن النَّاسِ ولا بإنسانٍ، بل بيسوع المسيح واللهِ الآبِ الذي أقامَهُ مِن الأمواتِ، وجميعُ الإخوةِ الذينَ معي، إلى كنائسِ غلاطيَّة.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33"/>
                          </a:solidFill>
                          <a:effectLst/>
                          <a:latin typeface="Arial" charset="0"/>
                          <a:cs typeface="Arial" charset="0"/>
                        </a:rPr>
                        <a:t>Galatians 1:1-24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Paul, apôtre, non de la part des hommes, ni par un homme, mais par Jésus–Christ et par Dieu le Père qui l’a ressuscité d’entre les morts, 2 et tous les frères qui sont avec moi, aux Églises de la Galatie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33"/>
                          </a:solidFill>
                          <a:effectLst/>
                          <a:latin typeface="Arial" charset="0"/>
                          <a:cs typeface="Arial" charset="0"/>
                        </a:rPr>
                        <a:t>Galatians 1:1-24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Paul, an apostle (not from men nor through man, but through Jesus Christ and God the Father who raised Him from the dead), 2 and all the brethren who are with me, To the churches of Galatia: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16" name="Rectangle 128"/>
          <p:cNvSpPr>
            <a:spLocks noGrp="1" noChangeArrowheads="1"/>
          </p:cNvSpPr>
          <p:nvPr>
            <p:ph type="ctrTitle"/>
          </p:nvPr>
        </p:nvSpPr>
        <p:spPr/>
        <p:txBody>
          <a:bodyPr/>
          <a:lstStyle/>
          <a:p>
            <a:r>
              <a:rPr lang="en-US"/>
              <a:t>2p</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66" name="Group 18"/>
          <p:cNvGraphicFramePr>
            <a:graphicFrameLocks noGrp="1"/>
          </p:cNvGraphicFramePr>
          <p:nvPr/>
        </p:nvGraphicFramePr>
        <p:xfrm>
          <a:off x="34925" y="-26988"/>
          <a:ext cx="9109075" cy="6192838"/>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النعمة لكُم والسَّلام مِن اللهِ أبينا وربنا يسوعَ المسيح، هذا الذي بَذلَ نفسهُ عن خطايانا،</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 Que la grâce et la paix vous soient données de la part de Dieu, notre Père, et du Seigneur Jésus–Christ, 4 qui s’est donné lui–même pour nos péchés,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Grace to you and peace from God the Father and our Lord Jesus Christ, 4 who gave Himself for our sins,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31" name="Group 63"/>
          <p:cNvGraphicFramePr>
            <a:graphicFrameLocks noGrp="1"/>
          </p:cNvGraphicFramePr>
          <p:nvPr/>
        </p:nvGraphicFramePr>
        <p:xfrm>
          <a:off x="34925" y="44450"/>
          <a:ext cx="9109075" cy="6344160"/>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ليُنقذَنا مِن هذا العالم الحاضِر الشِّرِّير حسبَ إرادةِ اللهِ والآب، الذي له المجد إلى أبد الآبدين. آمين. إنِّي أتعجَّب أنَّكُم تَنتقلونَ هكذا سريعاً عن الذي دعاكُم بنعمة المسيح إلى إنجيلٍ آخرَ. </a:t>
                      </a:r>
                      <a:endParaRPr kumimoji="0" lang="en-CA" sz="40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afin de nous arracher au présent siècle mauvais, selon la volonté de notre Dieu et Père, 5 à qui soit la gloire aux siècles des siècles ! Amen !6  Je m’étonne que vous vous détourniez si vite de celui qui vous a appelés par la grâce de Christ, pour passer à un autre évangile.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that He might deliver us from this present evil age, according to the will of our God and Father, 5 to whom be glory forever and ever. Amen. 6 I marvel that you are turning away so soon from Him who called you in the grace of Christ, to a different gospel,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19" name="Group 71"/>
          <p:cNvGraphicFramePr>
            <a:graphicFrameLocks noGrp="1"/>
          </p:cNvGraphicFramePr>
          <p:nvPr/>
        </p:nvGraphicFramePr>
        <p:xfrm>
          <a:off x="34925" y="44450"/>
          <a:ext cx="9145588" cy="591744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ليس هو آخر، غير أنَّه يوجد قومٌ يُزعجونَكُم ويريدوِّن أن يُحَوِّلوا إنجيلَ المسيح. ولكن إن كُنَّا نحن أو ملاكٌ مِن السَّماء يُبشِّركُم بغير ما بشَّرناكُم به فليكن محرُوماً.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7 Non pas qu’il y en ait un autre, mais il y a des gens qui vous troublent et veulent pervertir l’Évangile du Christ. 8 Mais si nous–mêmes, ou si un ange du ciel vous annonçait un évangile différent de celui que nous vous avons annoncé, qu’il soit anathème !</a:t>
                      </a:r>
                      <a:endParaRPr kumimoji="0" lang="ar-EG" sz="25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which is not another; but there are some who trouble you and want to pervert the gospel of Christ. 8 But even if we, or an angel from heaven, preach any other gospel to you than what we have preached to you, let him be accursed. </a:t>
                      </a:r>
                      <a:endParaRPr kumimoji="0" lang="en-US" sz="25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26" name="Group 54"/>
          <p:cNvGraphicFramePr>
            <a:graphicFrameLocks noGrp="1"/>
          </p:cNvGraphicFramePr>
          <p:nvPr/>
        </p:nvGraphicFramePr>
        <p:xfrm>
          <a:off x="34925" y="44450"/>
          <a:ext cx="9109075" cy="6344160"/>
        </p:xfrm>
        <a:graphic>
          <a:graphicData uri="http://schemas.openxmlformats.org/drawingml/2006/table">
            <a:tbl>
              <a:tblPr rtl="1"/>
              <a:tblGrid>
                <a:gridCol w="514826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سبقنا فقلنا أقول الآن أيضاً: إن كان أحدٌ يُبشِّركُم بغير مَا قبِلتُم فليكن محروماً. أفأستَعطفُ الآن النَّاس أَمْ الله؟ أَمْ أطلُب أن أُرضيَ النَّاس؟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9 Nous l’avons dit précédemment, et je le répète maintenant : si quelqu’un vous annonce un évangile différent de celui que vous avez reçu, qu’il soit anathème !Et maintenant, est–ce la faveur des hommes que je désire, ou celle de Dieu ? Est–ce que je cherche à plaire aux hommes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As we have said before, so now I say again, if anyone preaches any other gospel to you than what you have received, let him be accursed. 10 For do I now persuade men, or God? Or do I seek to please men? </a:t>
                      </a:r>
                      <a:endParaRPr kumimoji="0" lang="en-US" sz="25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92" name="Group 20"/>
          <p:cNvGraphicFramePr>
            <a:graphicFrameLocks noGrp="1"/>
          </p:cNvGraphicFramePr>
          <p:nvPr/>
        </p:nvGraphicFramePr>
        <p:xfrm>
          <a:off x="34925" y="115888"/>
          <a:ext cx="9109075" cy="5546726"/>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فلو كُنتُ بعد أطلُب أن أُرضيَ النَّاس، لم أكُن عبداً للمسيح. وأُعرِّفُكُم أيُّها الإخوةُ أن الإنجيلَ الذي بشَّرتُ بهِ، ليس بحسبِ إنسان.ٍ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Si je plaisais encore aux hommes, je ne serais pas serviteur de Christ. 11 Je vous déclare, frères, que l’Évangile qui a été annoncé par moi n’est pas de l’homme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For if I still pleased men, I would not be a bondservant of Christ. 11 But I make known to you, brethren, that the gospel which was preached by me is not according to man.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50" name="Group 54"/>
          <p:cNvGraphicFramePr>
            <a:graphicFrameLocks noGrp="1"/>
          </p:cNvGraphicFramePr>
          <p:nvPr/>
        </p:nvGraphicFramePr>
        <p:xfrm>
          <a:off x="34925" y="44450"/>
          <a:ext cx="9109075" cy="6016563"/>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لم أقبَلَهُ مِن عندَ إنسانٍ ولا عُلِّمتُهُ. بل بإعلانِ يسوعَ المسيح. فإنَّكُم سَمعتُم بسيرتي قبلاً في الدِّيانة اليهوديَّة أنِّي كُنتُ اضطهدُ كنيسةَ اللـهِ بإفراط وأُخربها.</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12 car moi–même je ne l’ai ni reçu ni appris d’un homme, mais par une révélation de Jésus–Christ. 13 Vous avez en effet entendu parler de ma conduite autrefois dans le judaïsme : je persécutais alors à outrance l’Église de Dieu et je la ravageais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72" name="Group 52"/>
          <p:cNvGraphicFramePr>
            <a:graphicFrameLocks noGrp="1"/>
          </p:cNvGraphicFramePr>
          <p:nvPr/>
        </p:nvGraphicFramePr>
        <p:xfrm>
          <a:off x="34925" y="44450"/>
          <a:ext cx="9109075" cy="5917440"/>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وكُنتُ أتقدَّمُ في الدِّيانةِ اليهوديَّةِ على كثيرينَ مِن أترابي في جنسي، إذ كُنتُ أَوْفَرَ غيرةً على مَا سَلَّمَهُ إليَّ آبائي. ولكن لمَّا سَرَّ الله الذي أفرزنى مِن بطنِ أُمِّي، ودعاني بنعمتِهِ. </a:t>
                      </a:r>
                      <a:endParaRPr kumimoji="0" lang="en-C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14  dans le judaïsme, je surpassais beaucoup de ceux de mon âge et de ma race, car j’avais un zèle excessif pour les traditions de mes pères. 15 Mais, quand celui qui m’avait mis à part dès le sein de ma mère, et qui m’a appelé par sa grâce,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86" name="Group 42"/>
          <p:cNvGraphicFramePr>
            <a:graphicFrameLocks noGrp="1"/>
          </p:cNvGraphicFramePr>
          <p:nvPr/>
        </p:nvGraphicFramePr>
        <p:xfrm>
          <a:off x="34925" y="44450"/>
          <a:ext cx="9109075" cy="6587745"/>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ليُعلِن ابنهُ فيَّ لأُبشِّرَ بهِ بين الأُمَم، للوقتِ لم أستشِر لحماً ودماً. ولا صعِدتُ إلى أورشليم إلى الرُّسُل الذينَ قبلي بل انطلقتُ إلى العَربيَّة، ثمَّ رَجعتُ أيضاً إلى دمشقَ. </a:t>
                      </a:r>
                      <a:endParaRPr kumimoji="0" lang="en-CA" sz="24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 a trouvé bon de révéler en moi son Fils, pour que je l’annonce parmi les païens, aussitôt je n’ai consulté ni la chair ni le sang, 17  et je ne suis pas monté à Jérusalem vers ceux qui furent apôtres avant moi, mais je partis pour l’Arabie. Puis, je revins encore à Damas.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to reveal His Son in me, that I might preach Him among the Gentiles, I did not immediately confer with flesh and blood, 17 nor did I go up to Jerusalem to those who were apostles before me; but I went to Arabia, and returned again to Damascus.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17" name="Group 37"/>
          <p:cNvGraphicFramePr>
            <a:graphicFrameLocks noGrp="1"/>
          </p:cNvGraphicFramePr>
          <p:nvPr/>
        </p:nvGraphicFramePr>
        <p:xfrm>
          <a:off x="34925" y="44450"/>
          <a:ext cx="9109075" cy="6429504"/>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ثلاثِ سنينَ صَعدتُ إلى أورشـليمَ لأنظُرَ كيفا أي الصفا، ومكثتُ عنده خمسـةَ عشرَ يوماً. ولكنَّني لم أرَ غيرَهُ مِن الرُّسُلِ إلاَّ يعقوبَ أخا الربِّ. والذي أكتُبُ بهِ إليكُم هوذا قُدَّام اللـهِ أنِّي لستُ أكذبُ فيهِ.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18 Trois ans plus tard, je suis monté à Jérusalem pour faire la connaissance de Céphas, et je suis resté quinze jours chez lui.19  Mais je n’ai vu aucun autre des apôtres, si ce n’est Jacques, le frère du Seigneur. 20 En vous écrivant cela, voici : devant Dieu, je ne mens pas.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Then after three years I went up to Jerusalem to see Peter, and remained with him fifteen days.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But I saw none of the other apostles except James, the Lord's brother. 20 (Now concerning the things which I write to you, indeed, before God, I do not lie.)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39" name="Group 35"/>
          <p:cNvGraphicFramePr>
            <a:graphicFrameLocks noGrp="1"/>
          </p:cNvGraphicFramePr>
          <p:nvPr/>
        </p:nvGraphicFramePr>
        <p:xfrm>
          <a:off x="34925" y="44450"/>
          <a:ext cx="9109075" cy="5618163"/>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جئتُ إلى نواحي سوريَّة وكيليكِيَّةَ.ولكنَّني كُنتُ غير معروفٍ بالوجه عند كنائس اليهوديَّة التي في المسيح.</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21 Je me rendis ensuite dans les contrées de la Syrie et de la Cilicie. 22 Or, mon visage était inconnu des Églises de Judée qui sont en Christ.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Afterward I went into the regions of Syria and Cilicia. 22 And I was unknown by face to the churches of Judea which were in Christ.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11" name="Group 15"/>
          <p:cNvGraphicFramePr>
            <a:graphicFrameLocks noGrp="1"/>
          </p:cNvGraphicFramePr>
          <p:nvPr/>
        </p:nvGraphicFramePr>
        <p:xfrm>
          <a:off x="34925" y="44450"/>
          <a:ext cx="9109075" cy="6049963"/>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غير أنَّهُم كانوا يسمعونَ أنَّ الذي كان يضطهدُنا قبلاً، يُبشِّرُ الآن بالإيمانِ الذي كان قبلاً يُتلفُه. فكانوا يُمجِّدون اللـهَ فيَّ</a:t>
                      </a:r>
                      <a:r>
                        <a:rPr kumimoji="0" lang="ar-EG" sz="3600" b="0" i="0" u="none" strike="noStrike" cap="none" normalizeH="0" baseline="0">
                          <a:ln>
                            <a:noFill/>
                          </a:ln>
                          <a:solidFill>
                            <a:schemeClr val="bg1"/>
                          </a:solidFill>
                          <a:effectLst/>
                          <a:latin typeface="Arial" charset="0"/>
                          <a:cs typeface="Arial" charset="0"/>
                        </a:rPr>
                        <a:t>.</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23 Elles avaient seulement entendu dire : Celui qui autrefois nous persécutait, annonce maintenant la foi qu’il voulait alors détruire. 24  Et elles glorifiaient Dieu à mon sujet.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23 But they were hearing only, He who formerly persecuted us now preaches the faith which he once tried to destroy. 24 And they glorified God in me.</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1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17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03" name="Group 63"/>
          <p:cNvGraphicFramePr>
            <a:graphicFrameLocks noGrp="1"/>
          </p:cNvGraphicFramePr>
          <p:nvPr/>
        </p:nvGraphicFramePr>
        <p:xfrm>
          <a:off x="107950" y="44450"/>
          <a:ext cx="9036050" cy="5964874"/>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الكاثوليكون من رسالة</a:t>
                      </a:r>
                      <a:r>
                        <a:rPr kumimoji="0" lang="en-CA"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يهوذا</a:t>
                      </a:r>
                      <a:r>
                        <a:rPr kumimoji="0" lang="ar-EG" sz="3600" b="0" i="0" u="sng" strike="noStrike" cap="none" normalizeH="0" baseline="0">
                          <a:ln>
                            <a:noFill/>
                          </a:ln>
                          <a:solidFill>
                            <a:srgbClr val="FF9933"/>
                          </a:solidFill>
                          <a:effectLst/>
                          <a:latin typeface="Arial" charset="0"/>
                          <a:cs typeface="Arial" charset="0"/>
                        </a:rPr>
                        <a:t>( 1 : 14</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25 )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وتنبَّأ عن هؤلاءِ أيضاً أخنوخُ السَّابعُ مِن آدمَ قائلاً: " هوذا قد جاءَ الربُّ في ربواتِ قدِّيسيهِ، </a:t>
                      </a:r>
                      <a:endParaRPr kumimoji="0" lang="ar-EG"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Jude 1:14-25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aussi pour eux qu’Hénoch, le septième (patriarche) depuis Adam, a prophétisé en ces termes : Voici que le Seigneur est venu avec ses saintes myriades,.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Jude 1:14-25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Now Enoch, the seventh from Adam, prophesied about these men also, saying, Behold, the Lord comes with ten thousands of His saints, </a:t>
                      </a:r>
                      <a:endParaRPr kumimoji="0" lang="en-US" sz="3200" b="0" i="0" u="sng" strike="noStrike" cap="none" normalizeH="0" baseline="0">
                        <a:ln>
                          <a:noFill/>
                        </a:ln>
                        <a:solidFill>
                          <a:srgbClr val="FF9933"/>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1504" name="Rectangle 64"/>
          <p:cNvSpPr>
            <a:spLocks noGrp="1" noChangeArrowheads="1"/>
          </p:cNvSpPr>
          <p:nvPr>
            <p:ph type="ctrTitle"/>
          </p:nvPr>
        </p:nvSpPr>
        <p:spPr/>
        <p:txBody>
          <a:bodyPr/>
          <a:lstStyle/>
          <a:p>
            <a:r>
              <a:rPr lang="en-US" dirty="0"/>
              <a:t>2c</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45" name="Group 25"/>
          <p:cNvGraphicFramePr>
            <a:graphicFrameLocks noGrp="1"/>
          </p:cNvGraphicFramePr>
          <p:nvPr/>
        </p:nvGraphicFramePr>
        <p:xfrm>
          <a:off x="107950" y="115888"/>
          <a:ext cx="90360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ليَصنَعَ دينونةً على الجَميع، ويُوبِّخ جميعَ المُنافقينَ على جميع أعمال نفاقهِم التي نافقوا بها، وعلى كلِ شيءٍ صعبٍ تكلَّمَ به عليهِ خُطاةٌ منافقون ".</a:t>
                      </a:r>
                      <a:endParaRPr kumimoji="0" lang="ar-EG"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pour exercer le jugement contre tous et pour faire rendre compte à tous les impies de tous les actes d’impiété qu’ils ont commis, et de toutes les paroles dures qu’ont proférées contre lui les pécheurs impies.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Times New Roman" pitchFamily="18" charset="0"/>
                        </a:rPr>
                        <a:t>15 to execute judgment on all, to convict all who are ungodly among them of all their ungodly deeds which they have committed in an ungodly way, and of all the harsh things which ungodly sinners have spoken against Him.</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26" name="Group 62"/>
          <p:cNvGraphicFramePr>
            <a:graphicFrameLocks noGrp="1"/>
          </p:cNvGraphicFramePr>
          <p:nvPr/>
        </p:nvGraphicFramePr>
        <p:xfrm>
          <a:off x="34925" y="44450"/>
          <a:ext cx="9109075" cy="6530708"/>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هُم مُتذمرونَ ملومون، سالِكونَ بحسبِ شهواتِهم، فَمُهُم يتكلَّم بعظائم، يُحَابُونَ الوجوهِ مِن أجلِ المنفعةِ. وأمَّا أنتُم يا أحبائي فاذكروا الأقوال التي قالها سابقاً رُسُلُ 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54000" marB="540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sont des gens qui murmurent, des mécontents qui marchent selon leurs convoitises, dont la bouche parle avec grandiloquence et qui flattent les gens par intérêt. 17 Mais vous, bien–aimés, souvenez–vous des prédictions faites par les apôtres de notre Seigneur Jésus–Christ.</a:t>
                      </a:r>
                      <a:endParaRPr kumimoji="0" lang="ar-EG" sz="2800" b="1" i="0" u="none" strike="noStrike" cap="none" normalizeH="0" baseline="0">
                        <a:ln>
                          <a:noFill/>
                        </a:ln>
                        <a:solidFill>
                          <a:srgbClr val="FF9900"/>
                        </a:solidFill>
                        <a:effectLst/>
                        <a:latin typeface="Arial" charset="0"/>
                        <a:cs typeface="Arial" charset="0"/>
                      </a:endParaRPr>
                    </a:p>
                  </a:txBody>
                  <a:tcPr marL="108000" marR="108000" marT="54000" marB="540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These are grumblers, complainers, walking according to their own lusts; and they mouth great swelling words, flattering people to gain advantage. 17 But you, beloved, remember the words which were spoken before by the apostles of our Lord Jesus Christ: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54000" marB="540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529" name="Group 41"/>
          <p:cNvGraphicFramePr>
            <a:graphicFrameLocks noGrp="1"/>
          </p:cNvGraphicFramePr>
          <p:nvPr/>
        </p:nvGraphicFramePr>
        <p:xfrm>
          <a:off x="107950" y="115888"/>
          <a:ext cx="9036050" cy="590708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فإنَّهُم كانوا يقولونَ لكُم إنَّه في الزمان الأخير سيأتي قومٌ طغاة، يسلكونَ بحسبِ شهواتِ نفاقهم. هؤلاء هُم المُعتزلونَ بأنفسهم، نَفسانيُّون لا روحَ لهُم. </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Ils vous disaient : A la fin des temps, il y aura des moqueurs qui marchent dans l’impiété selon leurs convoitises. 19  Les voilà, les fauteurs de divisions, les êtres charnels dépourvus de l’Esprit.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how they told you that there would be mockers in the last time who would walk according to their own ungodly lusts. 19 These are sensual persons, who cause divisions, not having the Spirit.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390" name="Group 22"/>
          <p:cNvGraphicFramePr>
            <a:graphicFrameLocks noGrp="1"/>
          </p:cNvGraphicFramePr>
          <p:nvPr/>
        </p:nvGraphicFramePr>
        <p:xfrm>
          <a:off x="107950" y="44450"/>
          <a:ext cx="9036050" cy="6121401"/>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يا أحبَّائي فابنوا أنفسكُم على إيمانكُم الأقدسِ، مُصلِّينَ في الرُّوح القُدُس، ولنحفظَ أنفسنا في محبةِ اللهِ، مُنتظرينَ رحمة ربِّنا يسوعَ المسـيح للحياةِ الأبديَّةِ.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vous, bien–aimés, édifiez–vous vous–mêmes sur votre très sainte foi, priez par le Saint–Esprit, 21  maintenez vous dans l’amour de Dieu, en attendant la miséricorde de notre Seigneur Jésus–Christ pour la vie éternelle.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20 But you, beloved, building yourselves up on your most holy faith, praying in the Holy Spirit, 21 keep yourselves in  the love of God, looking for the mercy of our Lord Jesus Christ unto eternal life.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81" name="Group 69"/>
          <p:cNvGraphicFramePr>
            <a:graphicFrameLocks noGrp="1"/>
          </p:cNvGraphicFramePr>
          <p:nvPr/>
        </p:nvGraphicFramePr>
        <p:xfrm>
          <a:off x="107950" y="44450"/>
          <a:ext cx="9072563" cy="604996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وبكِّـتوا البعض عندما يكونوا مُدانين، وخلِّصوا البعض، واختطفوهم مِن النَّار، وارحموا البعض بالتَّقوى مُبغضينَ حتَّى الثَّوبَ المُدنَّس مِن الجسدِ.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Ayez pitié des uns, de ceux qui doutent : 23 sauvez les en les arrachant au feu. Ayez pour les autres une pitié mêlée de crainte, haïssant jusqu’à la tunique souillée par la chair.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22 And on some have compassion, making a distinction; 23 but others save with fear, pulling them out of the fire, hating even the garment defiled by the flesh.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57" name="Group 29"/>
          <p:cNvGraphicFramePr>
            <a:graphicFrameLocks noGrp="1"/>
          </p:cNvGraphicFramePr>
          <p:nvPr/>
        </p:nvGraphicFramePr>
        <p:xfrm>
          <a:off x="107950" y="44450"/>
          <a:ext cx="9072563" cy="643280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والقادرُ أن يحفظكُم غير عاثرينَ، ويُقيمكُم أمام مجده بلا عيب في الابتهاج، الله وحده مُخلِّصنا، بيسوع المسيح ربنا، له المجد والعظمة والعز والسُّلطان، قبل كل الدُّهور والآن وإلى دهر الدَّاهرين. 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 celui qui peut vous préserver de toute chute et vous faire paraître devant sa gloire, irréprochables dans l’allégresse, 25 à Dieu seul, notre Sauveur, par Jésus–Christ notre Seigneur, soient gloire, majesté, force et autorité dès avant tous les temps, maintenant et dans tous les siècles ! Amen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24 Now to Him who is   able to keep you from  stumbling, And to present you faultless Before the presence of His glory with exceeding joy, 25 To God our Savior, Who alone is wise, Be glory and  majesty, Dominion and power, Both now and forever. Amen.</a:t>
                      </a:r>
                      <a:r>
                        <a:rPr kumimoji="0" lang="en-CA" sz="3200" b="0" i="0" u="sng" strike="noStrike" cap="none" normalizeH="0" baseline="0">
                          <a:ln>
                            <a:noFill/>
                          </a:ln>
                          <a:solidFill>
                            <a:srgbClr val="FF9933"/>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323850" y="115888"/>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04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48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048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584" name="Group 72"/>
          <p:cNvGraphicFramePr>
            <a:graphicFrameLocks noGrp="1"/>
          </p:cNvGraphicFramePr>
          <p:nvPr/>
        </p:nvGraphicFramePr>
        <p:xfrm>
          <a:off x="107950" y="44450"/>
          <a:ext cx="9036050" cy="5978526"/>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 ( 5 : 19</a:t>
                      </a:r>
                      <a:r>
                        <a:rPr kumimoji="0" lang="ar-SA" sz="3200" b="0" i="0" u="sng" strike="noStrike" cap="none" normalizeH="0" baseline="0">
                          <a:ln>
                            <a:noFill/>
                          </a:ln>
                          <a:solidFill>
                            <a:srgbClr val="FF9933"/>
                          </a:solidFill>
                          <a:effectLst/>
                          <a:latin typeface="Arial" charset="0"/>
                          <a:cs typeface="Arial" charset="0"/>
                        </a:rPr>
                        <a:t> ـ </a:t>
                      </a:r>
                      <a:r>
                        <a:rPr kumimoji="0" lang="ar-EG" sz="3200" b="0" i="0" u="sng" strike="noStrike" cap="none" normalizeH="0" baseline="0">
                          <a:ln>
                            <a:noFill/>
                          </a:ln>
                          <a:solidFill>
                            <a:srgbClr val="FF9933"/>
                          </a:solidFill>
                          <a:effectLst/>
                          <a:latin typeface="Arial" charset="0"/>
                          <a:cs typeface="Arial" charset="0"/>
                        </a:rPr>
                        <a:t>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ولكنَّ ملاكَ الربِّ فتحَ أبوابَ السِّجن في اللَّيل وأخرجَهُم وقال: " اذهبوا وكلِّموا الشَّعبَ في الهيكل بجميع كلام هذه الحياة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Actes </a:t>
                      </a:r>
                      <a:r>
                        <a:rPr kumimoji="0" lang="en-CA" sz="3600" b="0" i="0" u="sng" strike="noStrike" cap="none" normalizeH="0" baseline="0">
                          <a:ln>
                            <a:noFill/>
                          </a:ln>
                          <a:solidFill>
                            <a:srgbClr val="FF9933"/>
                          </a:solidFill>
                          <a:effectLst/>
                          <a:latin typeface="Arial" charset="0"/>
                          <a:cs typeface="Arial" charset="0"/>
                        </a:rPr>
                        <a:t>5:19-23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Mais pendant la nuit un ange du Seigneur ouvrit les portes de la prison ; il les fit sortir et leur dit : 20 Allez, tenez–vous dans le temple, et annoncez au peuple toutes les paroles de cette Vie.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Acts 5:19-23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But at night an angel of the Lord opened the prison doors and brought them out, and said, 20 Go, stand in the temple and speak to the people all the words of this life.</a:t>
                      </a:r>
                      <a:r>
                        <a:rPr kumimoji="0" lang="en-C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4585" name="Rectangle 73"/>
          <p:cNvSpPr>
            <a:spLocks noGrp="1" noChangeArrowheads="1"/>
          </p:cNvSpPr>
          <p:nvPr>
            <p:ph type="ctrTitle"/>
          </p:nvPr>
        </p:nvSpPr>
        <p:spPr/>
        <p:txBody>
          <a:bodyPr/>
          <a:lstStyle/>
          <a:p>
            <a:r>
              <a:rPr lang="en-US" dirty="0"/>
              <a:t>2a</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29" name="Group 93"/>
          <p:cNvGraphicFramePr>
            <a:graphicFrameLocks noGrp="1"/>
          </p:cNvGraphicFramePr>
          <p:nvPr/>
        </p:nvGraphicFramePr>
        <p:xfrm>
          <a:off x="107950" y="44450"/>
          <a:ext cx="9036050" cy="6555678"/>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بكَّروا ودخلوا الهيكل وجعلوا يُعَلِّمونَ. ثمَّ جاء رئيس الكهنة وكل الذينَ معه، واجتمعوا في المجمع مع كلِّ شيوخ بني إسرائيل، وأرسلوا إلى الحبس ليُؤتى بهم.</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9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Après avoir entendu cela, ils entrèrent, dès le matin, dans le temple et se mirent à enseigner. Le souverain sacrificateur et ceux qui étaient avec lui arrivèrent, convoquèrent le sanhédrin et toute l’assemblée des anciens des enfants d’Israël, et envoyèrent chercher les apôtres à la prison.</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And when they heard that, they entered the temple early in the morning and taught. But the high priest and those with him came and called the council together, with all the elders of the children of Israel, and sent to the prison to have them brought.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10" name="Group 50"/>
          <p:cNvGraphicFramePr>
            <a:graphicFrameLocks noGrp="1"/>
          </p:cNvGraphicFramePr>
          <p:nvPr/>
        </p:nvGraphicFramePr>
        <p:xfrm>
          <a:off x="107950" y="44450"/>
          <a:ext cx="9036050" cy="6344160"/>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الخُدَّام لمَّا جاءوا لم يَجدوهُم في السِّجن، فرجعوا وأخبروا قائلين: " إنَّنا وجدنا الحبس مُغلقاً بكُلِّ حرصٍ، والحُرَّاس واقفينَ خارجاً على الأبواب، ولمَّا فتحنا لم نجد في الدَّاخل أحداً ".</a:t>
                      </a:r>
                      <a:endParaRPr kumimoji="0" lang="en-CA"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22 Les gardes, à leur arrivée, ne les trouvèrent pas dans la prison. Ils s’en retournèrent et firent leur rapport en disant : 23 Nous avons trouvé la prison soigneusement fermée, et les gardiens à leur poste devant les portes, mais après avoir ouvert, nous n’avons trouvé personne à l’intérieur.</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22 But when the officers came and did not find them in the prison, they returned and reported, 23 saying, Indeed we found the prison shut securely, and the guards standing outside before the doors; but when we opened them, we found no one inside!.</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53" name="Group 69"/>
          <p:cNvGraphicFramePr>
            <a:graphicFrameLocks noGrp="1"/>
          </p:cNvGraphicFramePr>
          <p:nvPr/>
        </p:nvGraphicFramePr>
        <p:xfrm>
          <a:off x="34925" y="44450"/>
          <a:ext cx="9109075" cy="6244655"/>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ar-SA" sz="3600" b="0" i="0" u="sng" strike="noStrike" cap="none" normalizeH="0" baseline="0" dirty="0">
                          <a:ln>
                            <a:noFill/>
                          </a:ln>
                          <a:solidFill>
                            <a:srgbClr val="FF9933"/>
                          </a:solidFill>
                          <a:effectLst/>
                          <a:latin typeface="Arial" charset="0"/>
                          <a:cs typeface="Arial" charset="0"/>
                        </a:rPr>
                        <a:t>118 : 1 ، 2</a:t>
                      </a:r>
                      <a:r>
                        <a:rPr kumimoji="0" lang="ar-EG" sz="3600" b="0" i="0" u="sng" strike="noStrike" cap="none" normalizeH="0" baseline="0" dirty="0">
                          <a:ln>
                            <a:noFill/>
                          </a:ln>
                          <a:solidFill>
                            <a:srgbClr val="FF9933"/>
                          </a:solidFill>
                          <a:effectLst/>
                          <a:latin typeface="Arial" charset="0"/>
                          <a:cs typeface="Arial" charset="0"/>
                        </a:rPr>
                        <a:t>)</a:t>
                      </a:r>
                      <a:r>
                        <a:rPr kumimoji="0" lang="ar-EG" sz="2800" b="1" i="0" u="none" strike="noStrike" cap="none" normalizeH="0" baseline="0" dirty="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طُوباهم الذين بلا عيبٍ في الطَّريقِ، السَّالكونَ في ناموسِ الربِّ. طوباهُم الذينَ يفحصونَ عن شهاداته، ومِن كلِّ قلبهم يطلبونه. </a:t>
                      </a:r>
                      <a:r>
                        <a:rPr kumimoji="0" lang="ar-EG" sz="3200" b="0" i="0" u="none" strike="noStrike" cap="none" normalizeH="0" baseline="0" dirty="0">
                          <a:ln>
                            <a:noFill/>
                          </a:ln>
                          <a:solidFill>
                            <a:schemeClr val="bg1"/>
                          </a:solidFill>
                          <a:effectLst/>
                          <a:latin typeface="Arial" charset="0"/>
                          <a:cs typeface="Arial" charset="0"/>
                        </a:rPr>
                        <a:t>هللويا.</a:t>
                      </a:r>
                      <a:endParaRPr kumimoji="0" lang="en-CA"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Arial" charset="0"/>
                        </a:rPr>
                        <a:t>Psaume </a:t>
                      </a:r>
                      <a:r>
                        <a:rPr kumimoji="0" lang="en-CA" sz="3600" b="0" i="0" u="sng" strike="noStrike" cap="none" normalizeH="0" baseline="0" dirty="0">
                          <a:ln>
                            <a:noFill/>
                          </a:ln>
                          <a:solidFill>
                            <a:srgbClr val="FF9933"/>
                          </a:solidFill>
                          <a:effectLst/>
                          <a:latin typeface="Arial" charset="0"/>
                          <a:cs typeface="Arial" charset="0"/>
                        </a:rPr>
                        <a:t>119:1-2      </a:t>
                      </a:r>
                      <a:r>
                        <a:rPr kumimoji="0" lang="fr-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   1 Heureux ceux qui sont intègres dans leur voie, Qui marchent selon la loi de l’Éternel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Heureux ceux qui gardent ses préceptes, Qui le cherchent de tout leur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119:1-2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Blessed are the undefiled in the way, Who walk in the law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2 Blessed are those who keep His testimonies, Who seek Him with the whole heart!.   </a:t>
                      </a:r>
                      <a:r>
                        <a:rPr kumimoji="0" lang="en-US" sz="2800" b="0" i="0" u="none" strike="noStrike" cap="none" normalizeH="0" baseline="0">
                          <a:ln>
                            <a:noFill/>
                          </a:ln>
                          <a:solidFill>
                            <a:schemeClr val="bg1"/>
                          </a:solidFill>
                          <a:effectLst/>
                          <a:latin typeface="Arial" charset="0"/>
                          <a:cs typeface="Arial" charset="0"/>
                        </a:rPr>
                        <a:t>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654" name="Rectangle 70"/>
          <p:cNvSpPr>
            <a:spLocks noGrp="1" noChangeArrowheads="1"/>
          </p:cNvSpPr>
          <p:nvPr>
            <p:ph type="ctrTitle"/>
          </p:nvPr>
        </p:nvSpPr>
        <p:spPr/>
        <p:txBody>
          <a:bodyPr/>
          <a:lstStyle/>
          <a:p>
            <a:r>
              <a:rPr lang="en-US" dirty="0"/>
              <a:t>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71" name="Group 63"/>
          <p:cNvGraphicFramePr>
            <a:graphicFrameLocks noGrp="1"/>
          </p:cNvGraphicFramePr>
          <p:nvPr/>
        </p:nvGraphicFramePr>
        <p:xfrm>
          <a:off x="-36513" y="44450"/>
          <a:ext cx="9180513" cy="5964874"/>
        </p:xfrm>
        <a:graphic>
          <a:graphicData uri="http://schemas.openxmlformats.org/drawingml/2006/table">
            <a:tbl>
              <a:tblPr rtl="1"/>
              <a:tblGrid>
                <a:gridCol w="478790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( 18: 1 ـ 9 )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تلكَ السَّاعةِ تَقدَّمَ التَّلاميذُ إلى يسوعَ قائلينَ: " مَن هو الأعظمُ في ملكوتِ السَّموات؟ " فدعَا طفلاً وأقامهُ في وسطِهم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Matthew 18:1-9</a:t>
                      </a:r>
                      <a:r>
                        <a:rPr kumimoji="0" lang="fr-FR" sz="3600" b="0" i="0" u="sng" strike="noStrike" cap="none" normalizeH="0" baseline="0">
                          <a:ln>
                            <a:noFill/>
                          </a:ln>
                          <a:solidFill>
                            <a:srgbClr val="FF9933"/>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 moment, les disciples s’approchèrent de Jésus et dirent : Qui donc est le plus grand dans le royaume des cieux ? 2 Alors Jésus appela un petit enfant, le plaça au milieu d’eux et dit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Matthew 18:1-9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At that time the disciples came to Jesus, saying, Who then is greatest in the kingdom of heaven? 2 Then Jesus called a little child to Him, set him in the midst of them,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8672" name="Rectangle 64"/>
          <p:cNvSpPr>
            <a:spLocks noGrp="1" noChangeArrowheads="1"/>
          </p:cNvSpPr>
          <p:nvPr>
            <p:ph type="ctrTitle"/>
          </p:nvPr>
        </p:nvSpPr>
        <p:spPr/>
        <p:txBody>
          <a:bodyPr/>
          <a:lstStyle/>
          <a:p>
            <a:r>
              <a:rPr lang="en-US" dirty="0"/>
              <a:t>2g</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02" name="Group 26"/>
          <p:cNvGraphicFramePr>
            <a:graphicFrameLocks noGrp="1"/>
          </p:cNvGraphicFramePr>
          <p:nvPr/>
        </p:nvGraphicFramePr>
        <p:xfrm>
          <a:off x="107950" y="44450"/>
          <a:ext cx="9036050" cy="6527040"/>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وقال: " الحقَّ أقولُ لكُم: إن لم تَرجعوا وتَصيروا مثلَ الأولادِ فلن تَدخلوا ملكوتَ السَّمواتِ. فَمن اتَّضعَ مثلَ هذا الصبي فهذا هو العظيم في ملكوتِ السَّمواتِ.</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vérité je vous le dis, si vous ne vous convertissez et si vous ne devenez comme les petits enfants, vous n’entrerez point dans le royaume des cieux. 4 C’est pourquoi, quiconque se rendra humble comme ce petit enfant sera le plus grand dans le royaume des cieux.</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and said, Assuredly, I say to you, unless you are converted and become as little children, you will by no means enter the kingdom of heaven. 4 Therefore whoever humbles himself as this little child is the greatest  in the kingdom of heaven.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87" name="Group 55"/>
          <p:cNvGraphicFramePr>
            <a:graphicFrameLocks noGrp="1"/>
          </p:cNvGraphicFramePr>
          <p:nvPr/>
        </p:nvGraphicFramePr>
        <p:xfrm>
          <a:off x="34925" y="44450"/>
          <a:ext cx="9109075" cy="5729225"/>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قَبِل صبياً هكذا بِاسمي فقد قَبِلني. ومَن أعثر أحد هؤلاء الصِّغار المؤمنين بي فخيرٌ له أن يُعلَّق في عُنقهِ حجرُ الرَّحى</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quiconque reçoit en mon nom un petit enfant comme celui–ci, me reçoit moi–même. 6  Mais si quelqu’un était une occasion de chute pour un de ces petits qui croient en moi, il serait avantageux pour lui qu’on suspende à son cou une meule de moulin,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Whoever receives one little child like this in My name receives Me. 6 But whoever causes one of these little ones who believe in Me to sin, it would be better for him if a millstone were hung around his neck,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592" name="Group 16"/>
          <p:cNvGraphicFramePr>
            <a:graphicFrameLocks noGrp="1"/>
          </p:cNvGraphicFramePr>
          <p:nvPr/>
        </p:nvGraphicFramePr>
        <p:xfrm>
          <a:off x="34925" y="44450"/>
          <a:ext cx="9109075" cy="5618163"/>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ويُغرَق في البحرِ. ويلٌ للعالم مِن العثراتِ. فأنه لابُدَّ أن تأتي الشكوك، ولكن ويلٌ لذلك الإنسانِ الذي به تأتي العثرة.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qu’on le noie au fond de la mer. 7  Malheur au monde à cause des occasions de chute ! Car il est inévitable qu’il se produise des occasions de chute, mais malheur à l’homme par qui elles se produisent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he were drowned in the depth of the sea. 7 Woe to the world because of offenses! For offenses must come, but woe to that man by whom the offense comes!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15" name="Group 59"/>
          <p:cNvGraphicFramePr>
            <a:graphicFrameLocks noGrp="1"/>
          </p:cNvGraphicFramePr>
          <p:nvPr/>
        </p:nvGraphicFramePr>
        <p:xfrm>
          <a:off x="34925" y="-26988"/>
          <a:ext cx="9109075" cy="5834063"/>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أعثرتكَ يدكَ أو رجلُكَ فاقطعهما وألقِهما عنك. لأنَّهُ خيرٌ لكَ أن تدخل الحياة أعرج أو أَقطع مِن أن تُلقى في النار الأبديَّة ولكَ يدان أو رجلان.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Si ta main ou ton pied est pour toi une occasion de chute, coupe–les et jette–les loin de toi ; mieux vaut pour toi entrer dans la vie manchot ou boiteux, que d’avoir deux pieds ou deux mains et d’être jeté dans le feu éternel.</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If your hand or foot causes you to sin, cut it off and cast it from you. It is better for you to enter into life lame or maimed, rather than having two hands or two feet, to be cast into the everlasting fire.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62" name="Group 82"/>
          <p:cNvGraphicFramePr>
            <a:graphicFrameLocks noGrp="1"/>
          </p:cNvGraphicFramePr>
          <p:nvPr/>
        </p:nvGraphicFramePr>
        <p:xfrm>
          <a:off x="107950" y="44450"/>
          <a:ext cx="9001125" cy="6025834"/>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وأن أعثرتكَ عينك اليُمنى فاقلعها وألقها عنك. لأنَّهُ خيرٌ لكَ أن تدخل الحياة أعور مِن أن تُلقى في جهنَّم النَّار ولكَ عينان</a:t>
                      </a:r>
                      <a:r>
                        <a:rPr kumimoji="0" lang="ar-SA"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a:t>
                      </a:r>
                      <a:endParaRPr kumimoji="0" lang="en-US" sz="3200" b="0" i="0" u="none" strike="noStrike" cap="none" normalizeH="0" baseline="0">
                        <a:ln>
                          <a:noFill/>
                        </a:ln>
                        <a:solidFill>
                          <a:srgbClr val="FF9900"/>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si ton oeil est pour toi une occasion de chute, arrache–le et jette–le loin de toi ; mieux vaut pour toi entrer dans la vie borgne, que d’avoir deux yeux et d’être jeté dans la géhenne de feu.</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9 And if your eye causes you to sin, pluck it out and cast it from you. It is better for you to enter into life with one eye, rather than having two eyes, to be cast into hell fire.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912" name="Group 16"/>
          <p:cNvGraphicFramePr>
            <a:graphicFrameLocks noGrp="1"/>
          </p:cNvGraphicFramePr>
          <p:nvPr/>
        </p:nvGraphicFramePr>
        <p:xfrm>
          <a:off x="250825" y="1412875"/>
          <a:ext cx="8604250" cy="3627120"/>
        </p:xfrm>
        <a:graphic>
          <a:graphicData uri="http://schemas.openxmlformats.org/drawingml/2006/table">
            <a:tbl>
              <a:tblPr rtl="1"/>
              <a:tblGrid>
                <a:gridCol w="8604250">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Sunday of The Month of Abib</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dimanche du mois de </a:t>
                      </a:r>
                      <a:r>
                        <a:rPr kumimoji="0" lang="en-US" sz="4000" b="0" i="0" u="none" strike="noStrike" cap="none" normalizeH="0" baseline="0">
                          <a:ln>
                            <a:noFill/>
                          </a:ln>
                          <a:solidFill>
                            <a:srgbClr val="FF9900"/>
                          </a:solidFill>
                          <a:effectLst/>
                          <a:latin typeface="Arial" charset="0"/>
                          <a:cs typeface="Arial" charset="0"/>
                        </a:rPr>
                        <a:t>Abib</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099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47" name="Group 75"/>
          <p:cNvGraphicFramePr>
            <a:graphicFrameLocks noGrp="1"/>
          </p:cNvGraphicFramePr>
          <p:nvPr/>
        </p:nvGraphicFramePr>
        <p:xfrm>
          <a:off x="34925" y="115888"/>
          <a:ext cx="9074150" cy="6098986"/>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a:t>
                      </a:r>
                      <a:r>
                        <a:rPr kumimoji="0" lang="ar-SA" sz="3600" b="0" i="0" u="sng" strike="noStrike" cap="none" normalizeH="0" baseline="0">
                          <a:ln>
                            <a:noFill/>
                          </a:ln>
                          <a:solidFill>
                            <a:srgbClr val="FF9933"/>
                          </a:solidFill>
                          <a:effectLst/>
                          <a:latin typeface="Arial" charset="0"/>
                          <a:cs typeface="Arial" charset="0"/>
                        </a:rPr>
                        <a:t>  51 : 8 ، 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أتمسك بِاسمك فإنَّه صالحٌ، قُدَّامُ أبرارِك. توكلتُ على رحمةِ اللهِ إلى الأبدِ وإلى أبدِ الأبدِ. </a:t>
                      </a:r>
                      <a:r>
                        <a:rPr kumimoji="0" lang="ar-EG" sz="36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Arial" charset="0"/>
                        </a:rPr>
                        <a:t>52:9, 8</a:t>
                      </a:r>
                      <a:r>
                        <a:rPr kumimoji="0" lang="en-US" sz="3600" b="0" i="0" u="sng" strike="noStrike" cap="none" normalizeH="0" baseline="0">
                          <a:ln>
                            <a:noFill/>
                          </a:ln>
                          <a:solidFill>
                            <a:srgbClr val="FF9933"/>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Je veux espérer (en) ton nom, parce que tu es bon A l’égard de tes fidèles.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me confie dans la bienveillance de Dieu, éternellement et à perpétuité. </a:t>
                      </a: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52:9,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9 </a:t>
                      </a:r>
                      <a:r>
                        <a:rPr kumimoji="0" lang="en-CA" sz="2800" b="0" i="0" u="none" strike="noStrike" cap="none" normalizeH="0" baseline="0">
                          <a:ln>
                            <a:noFill/>
                          </a:ln>
                          <a:solidFill>
                            <a:schemeClr val="bg1"/>
                          </a:solidFill>
                          <a:effectLst/>
                          <a:latin typeface="Arial" charset="0"/>
                          <a:cs typeface="Arial" charset="0"/>
                        </a:rPr>
                        <a:t> And in the presence of Your saints I will wait on Your name, for it is good.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8 </a:t>
                      </a:r>
                      <a:r>
                        <a:rPr kumimoji="0" lang="en-CA" sz="2800" b="0" i="0" u="none" strike="noStrike" cap="none" normalizeH="0" baseline="0">
                          <a:ln>
                            <a:noFill/>
                          </a:ln>
                          <a:solidFill>
                            <a:schemeClr val="bg1"/>
                          </a:solidFill>
                          <a:effectLst/>
                          <a:latin typeface="Arial" charset="0"/>
                          <a:cs typeface="Arial" charset="0"/>
                        </a:rPr>
                        <a:t>  trust in the mercy of God forever and ever. </a:t>
                      </a: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948" name="Rectangle 76"/>
          <p:cNvSpPr>
            <a:spLocks noGrp="1" noChangeArrowheads="1"/>
          </p:cNvSpPr>
          <p:nvPr>
            <p:ph type="ctrTitle"/>
          </p:nvPr>
        </p:nvSpPr>
        <p:spPr/>
        <p:txBody>
          <a:bodyPr/>
          <a:lstStyle/>
          <a:p>
            <a:r>
              <a:rPr lang="en-US" dirty="0"/>
              <a:t>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36" name="Group 92"/>
          <p:cNvGraphicFramePr>
            <a:graphicFrameLocks noGrp="1"/>
          </p:cNvGraphicFramePr>
          <p:nvPr/>
        </p:nvGraphicFramePr>
        <p:xfrm>
          <a:off x="34925" y="-26988"/>
          <a:ext cx="9074150" cy="596487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( 14 : 7 ـ 15 )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للمدعوِّينَ مثلاً، وهو يُلاحظ كيف كانوا يَختارونَ المُتَّكآت الأولى قائلاً لهم: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Luc 14:7-15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7 Il adressa ensuite une parabole aux invités parce qu’il remarquait comment ceux–ci choisissaient les premières places ; il leur dit :</a:t>
                      </a:r>
                      <a:endParaRPr kumimoji="0" lang="ar-EG"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Luke 14:7-15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So He told a parable to those who were invited, when He noted how they chose the best places, saying to them: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037" name="Rectangle 93"/>
          <p:cNvSpPr>
            <a:spLocks noGrp="1" noChangeArrowheads="1"/>
          </p:cNvSpPr>
          <p:nvPr>
            <p:ph type="ctrTitle"/>
          </p:nvPr>
        </p:nvSpPr>
        <p:spPr/>
        <p:txBody>
          <a:bodyPr/>
          <a:lstStyle/>
          <a:p>
            <a:r>
              <a:rPr lang="en-US" dirty="0"/>
              <a:t>3v</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16" name="Group 16"/>
          <p:cNvGraphicFramePr>
            <a:graphicFrameLocks noGrp="1"/>
          </p:cNvGraphicFramePr>
          <p:nvPr/>
        </p:nvGraphicFramePr>
        <p:xfrm>
          <a:off x="107950" y="44450"/>
          <a:ext cx="9001125"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مَتَى دُعيتَ مِن أحدٍ إلى عُرسٍ فلا تتَّكئ في المُتَّكإِ الأول، لئلاَّ يكون واحد أكرم منك قد دُعى منهُ.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Lorsque tu es invité par quelqu’un à des noces, ne va pas occuper la première place, de peur qu’une personne plus considérée que toi n’ait été invitée, </a:t>
                      </a:r>
                      <a:endParaRPr kumimoji="0" lang="ar-EG"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When you are invited by  anyone to a wedding feast, do  not sit down in the best place, lest one more honorable than   you be invited by him;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31" name="Group 31"/>
          <p:cNvGraphicFramePr>
            <a:graphicFrameLocks noGrp="1"/>
          </p:cNvGraphicFramePr>
          <p:nvPr/>
        </p:nvGraphicFramePr>
        <p:xfrm>
          <a:off x="107950" y="44450"/>
          <a:ext cx="9001125"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فيأتي الذي دعاكَ وإيَّاهُ ويقول لكَ: أعطِ مكاناً لهذا. فحينئذٍ تبتدئُ بخجل تأخُذ الموضع الأخير. بَل مَتى دُعيتَ فاذهب واتَّكئ في الموضِع الأخير،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que celui qui vous a invités l’un et l’autre ne vienne te dire : Cède–lui la place. Tu aurais alors la honte d’aller occuper la dernière place. 10 Mais, lorsque tu es invité, va te mettre à la dernière place,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and he who invited you and him come and say to you, `Give place to this man,' and then you begin with shame to take the lowest place. 10 But when you are invited, go and sit down in the lowest place,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20" name="Group 24"/>
          <p:cNvGraphicFramePr>
            <a:graphicFrameLocks noGrp="1"/>
          </p:cNvGraphicFramePr>
          <p:nvPr/>
        </p:nvGraphicFramePr>
        <p:xfrm>
          <a:off x="107950" y="-26988"/>
          <a:ext cx="9001125" cy="644328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جاءَ الذي دعاكَ يقول لك: يا صديقي، انتقل إلى فوق. حينئذٍ يكونُ لكَ شرفٌ أمام المُتَّكئين معكَ. لأنَّ كلَّ مَن يَرفعُ نفسهُ يَتَّضعُ ومَن يَضعُ نفسَهُ يَرتَفِعُ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qu’au moment où viendra celui qui t’a invité, il te dise : Mon ami, monte plus haut. Alors ce sera pour toi un honneur devant tous ceux qui seront à table avec toi. 11  En effet quiconque s’élève sera abaissé, et celui qui s’abaisse sera élevé.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so that when he who invited you comes he may say to you, `Friend, go up higher.' Then you will have glory in the presence of those who sit at the table with you.11 For whoever exalts himself will be humbled, and he who humbles himself will  be exalted.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69" name="Group 45"/>
          <p:cNvGraphicFramePr>
            <a:graphicFrameLocks noGrp="1"/>
          </p:cNvGraphicFramePr>
          <p:nvPr/>
        </p:nvGraphicFramePr>
        <p:xfrm>
          <a:off x="107950" y="-26988"/>
          <a:ext cx="9001125" cy="576103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للذي دَعَاهُ: " إذا صَنعتَ غَداءً أو عشاءً فلا تَدعُ أصدقاءَكَ ولا إخوتكَ ولا أقرباءكَ ولا جيرانكَ الأغنياء،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aussi à celui qui l’avait invité : Lorsque tu donnes à dîner ou à souper, ne convie pas tes amis, ni tes frères, ni tes parents, ni des voisins riches,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Then He also said to him who invited Him,  When you give a dinner    or a supper, do not ask your friends, your brothers,   your relatives, nor rich neighbours,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42" name="Group 18"/>
          <p:cNvGraphicFramePr>
            <a:graphicFrameLocks noGrp="1"/>
          </p:cNvGraphicFramePr>
          <p:nvPr/>
        </p:nvGraphicFramePr>
        <p:xfrm>
          <a:off x="107950" y="44450"/>
          <a:ext cx="9001125"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لئلاَّ يدعونكَ هُم أيضاً، فتكونَ لكَ مُكافاةٌ. </a:t>
                      </a:r>
                      <a:r>
                        <a:rPr kumimoji="0" lang="ar-SA" sz="2800" b="0" i="0" u="none" strike="noStrike" cap="none" normalizeH="0" baseline="0">
                          <a:ln>
                            <a:noFill/>
                          </a:ln>
                          <a:solidFill>
                            <a:schemeClr val="bg1"/>
                          </a:solidFill>
                          <a:effectLst/>
                          <a:latin typeface="Arial" charset="0"/>
                          <a:cs typeface="Arial" charset="0"/>
                        </a:rPr>
                        <a:t>بل إذا صَنعتَ وليمة فادعُ المساكين: الجُـدعَ، العُرجَ، العُمي، </a:t>
                      </a:r>
                      <a:r>
                        <a:rPr kumimoji="0" lang="ar-SA" sz="3200" b="0" i="0" u="none" strike="noStrike" cap="none" normalizeH="0" baseline="0">
                          <a:ln>
                            <a:noFill/>
                          </a:ln>
                          <a:solidFill>
                            <a:schemeClr val="bg1"/>
                          </a:solidFill>
                          <a:effectLst/>
                          <a:latin typeface="Arial" charset="0"/>
                          <a:cs typeface="Arial" charset="0"/>
                        </a:rPr>
                        <a:t>فيكونَ لكَ الطُّوبَى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peur qu’ils ne t’invitent à leur tour et que ce ne soit ta rétribution. 13 Mais lorsque tu donnes un festin, invite des pauvres, des estropiés, des boiteux, des aveugles. 14 Et tu seras heureux,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lest they also invite you back, and you  be repaid. 13 But when  you give  a feast, invite   the poor, the maimed, the lame, the blind. 14 And you will be blessed,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087" name="Group 71"/>
          <p:cNvGraphicFramePr>
            <a:graphicFrameLocks noGrp="1"/>
          </p:cNvGraphicFramePr>
          <p:nvPr/>
        </p:nvGraphicFramePr>
        <p:xfrm>
          <a:off x="34925" y="44450"/>
          <a:ext cx="9074150" cy="649046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إذ ليسَ لهُم حتَّى يُكافوكَ لأنَّكَ سـتُكافأ في قيامةِ الأبرارِ ". فلمَّا سمعَ ذلكَ واحدٌ مِن المُتَّكئينَ معه قال له: " طُوبى لمَن يأكُل خُبزاً في ملكوتِ اللهِ ".</a:t>
                      </a:r>
                      <a:r>
                        <a:rPr kumimoji="0" lang="ar-SA" sz="3600" b="0" i="0" u="none" strike="noStrike" cap="none" normalizeH="0" baseline="0" dirty="0">
                          <a:ln>
                            <a:noFill/>
                          </a:ln>
                          <a:solidFill>
                            <a:srgbClr val="FF9933"/>
                          </a:solidFill>
                          <a:effectLst/>
                          <a:latin typeface="Arial" charset="0"/>
                          <a:cs typeface="Arial" charset="0"/>
                        </a:rPr>
                        <a:t> ( والمجد للـه دائماً )</a:t>
                      </a:r>
                      <a:endParaRPr kumimoji="0" lang="en-US" sz="3600" b="0" i="0" u="none" strike="noStrike" cap="none" normalizeH="0" baseline="0" dirty="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puisqu’ils n’ont pas de quoi te rétribuer ; car tu seras rétribué à la résurrection des justes.15  Un de ceux qui étaient à table, après avoir entendu ces paroles, dit à Jésus : Heureux celui qui prendra son repas dans le royaume de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because they cannot repay you; for you shall be repaid at the resurrection of the just. 15 Now when one of those who sat at the table with Him heard these things, he said to Him, Blessed is he who shall eat bread in the kingdom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9900"/>
                          </a:solidFill>
                          <a:effectLst/>
                          <a:latin typeface="Arial" charset="0"/>
                          <a:cs typeface="Arial" charset="0"/>
                        </a:rPr>
                        <a:t>(</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877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26" name="Group 50"/>
          <p:cNvGraphicFramePr>
            <a:graphicFrameLocks noGrp="1"/>
          </p:cNvGraphicFramePr>
          <p:nvPr/>
        </p:nvGraphicFramePr>
        <p:xfrm>
          <a:off x="34925" y="44450"/>
          <a:ext cx="9074150" cy="6479732"/>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( 134 : 1 ، 2 )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5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سبِّحوا اسمَ الربِّ. سبِّحوا يا عبيدَ الربِّ. الواقفينَ في بيتِ الربِّ. في ديارِ بيتِ إلهنا.</a:t>
                      </a:r>
                      <a:r>
                        <a:rPr kumimoji="0" lang="ar-SA" sz="32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a:t>
                      </a:r>
                      <a:r>
                        <a:rPr kumimoji="0" lang="en-US" sz="2800" b="0" i="0" u="sng" strike="noStrike" cap="none" normalizeH="0" baseline="0" dirty="0">
                          <a:ln>
                            <a:noFill/>
                          </a:ln>
                          <a:solidFill>
                            <a:schemeClr val="bg1"/>
                          </a:solidFill>
                          <a:effectLst/>
                          <a:latin typeface="Arial" charset="0"/>
                          <a:cs typeface="Arial" charset="0"/>
                        </a:rPr>
                        <a:t> </a:t>
                      </a:r>
                      <a:r>
                        <a:rPr kumimoji="0" lang="en-CA" sz="3600" b="0" i="0" u="sng" strike="noStrike" cap="none" normalizeH="0" baseline="0" dirty="0">
                          <a:ln>
                            <a:noFill/>
                          </a:ln>
                          <a:solidFill>
                            <a:srgbClr val="FF9933"/>
                          </a:solidFill>
                          <a:effectLst/>
                          <a:latin typeface="Arial" charset="0"/>
                          <a:cs typeface="Arial" charset="0"/>
                        </a:rPr>
                        <a:t>135:1-2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Louez l’Éternel ! Louez le nom de l’Éternel, Louez le, serviteurs de l’Éternel,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Qui vous tenez dans la maison de l’Éternel, Dans les parvis de la maison de notre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135:1-2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Praise the name of the Lord; Praise Him, O you servants of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You who stand in the house of the Lord, In the courts of the house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1427" name="Rectangle 51"/>
          <p:cNvSpPr>
            <a:spLocks noGrp="1" noChangeArrowheads="1"/>
          </p:cNvSpPr>
          <p:nvPr>
            <p:ph type="ctrTitle"/>
          </p:nvPr>
        </p:nvSpPr>
        <p:spPr/>
        <p:txBody>
          <a:bodyPr/>
          <a:lstStyle/>
          <a:p>
            <a:r>
              <a:rPr lang="en-US" dirty="0"/>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06" name="Group 58"/>
          <p:cNvGraphicFramePr>
            <a:graphicFrameLocks noGrp="1"/>
          </p:cNvGraphicFramePr>
          <p:nvPr/>
        </p:nvGraphicFramePr>
        <p:xfrm>
          <a:off x="34925" y="44450"/>
          <a:ext cx="9074150" cy="61612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لوقا ( 24 : 1 ـ 12 )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في أوَّلِ الأسبوع، أوَّل الفجرِ، أتينَ إلى القبرِ حاملاتٍ الحنوطَ الذي أعددنهُ، ومَعهُنَّ أُناسٌ. فوجدنَ الحجرَ مُدحرجاً عن القبرِ،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Luc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premier jour de la semaine, elles se rendirent à la tombe de grand matin, en apportant les aromates qu’elles avaient préparés. 2 Elles trouvèrent que la pierre avait été roulée de devant le tombeau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Luke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Now on the first day of  the week, very early in the morning, they, and certain other women with them, came to the tomb bringing the spices which they had prepared. 2 But they found the stone rolled away from the tomb.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0107" name="Rectangle 59"/>
          <p:cNvSpPr>
            <a:spLocks noGrp="1" noChangeArrowheads="1"/>
          </p:cNvSpPr>
          <p:nvPr>
            <p:ph type="ctrTitle"/>
          </p:nvPr>
        </p:nvSpPr>
        <p:spPr/>
        <p:txBody>
          <a:bodyPr/>
          <a:lstStyle/>
          <a:p>
            <a:r>
              <a:rPr lang="en-US" dirty="0"/>
              <a:t>3m</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65" name="Group 41"/>
          <p:cNvGraphicFramePr>
            <a:graphicFrameLocks noGrp="1"/>
          </p:cNvGraphicFramePr>
          <p:nvPr/>
        </p:nvGraphicFramePr>
        <p:xfrm>
          <a:off x="34925" y="44450"/>
          <a:ext cx="9074150" cy="56896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فدخلنَ ولمْ يجدنَ جسدَ الربِّ يسوعَ. وحدثَ بينمَا هُنَّ مُتحيراتٌ مِن أجلِّ هذا، إذا رجُلان وقفا بهَّن بثيابٍ برَّاقةٍ.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elles entrèrent, mais ne trouvèrent pas le corps du Seigneur Jésus. 4 Comme elles étaient perplexes à ce sujet, voici que deux hommes se présentèrent à elles en habits resplendissants.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Then they went in and  did not find the body of    the Lord Jesus. 4 And it happened, as they were greatly perplexed about this, that behold, two men stood by them in shining garments.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64" name="Group 16"/>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كُنَّ خائفاتٍ ومُنكِّساتٍ وجوهَهُنَّ إلى الأرضِ، قالا: " لهُنَّ لماذا تطلُبنَ الحيَّ بين الأمواتِ؟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Toutes craintives, elles baissèrent le visage vers la terre ; mais ils leur dirent : Pourquoi cherchez–vous le vivant parmi les morts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Then, as    they were afraid and  bowed their faces to the earth, they said to them, Why do you seek the    living among the dead?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00" name="Group 52"/>
          <p:cNvGraphicFramePr>
            <a:graphicFrameLocks noGrp="1"/>
          </p:cNvGraphicFramePr>
          <p:nvPr/>
        </p:nvGraphicFramePr>
        <p:xfrm>
          <a:off x="34925" y="44450"/>
          <a:ext cx="9074150"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هو ههنا لكنَّهُ قَامَ! اُذكرنَ كيفَ كلَّمكُنَّ وهو بعد في الجليل. قائلاً: إنَّهُ ينبغى أن يُسلَّمَ ابنُ الإنسان في أيدي أُناسٍ خطاةٍ، ويُصلبَ، وفي اليوم الثَّالثِ يقومُ ". فتذكَّرن كلامه،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n’est pas ici, mais il est ressuscité. Souvenez–vous de quelle manière il vous a parlé, lorsqu’il était encore en Galilée 7 et qu’il disait : &lt;&lt;Il faut que le Fils de l’homme soit livré entre les mains des pécheurs qu’il soit crucifié et qu’il ressuscite le troisième jour. 8 Et elles se souvinrent des paroles de Jésus.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He is not here, but is risen! Remember how He spoke to you when He was still in Galilee,    7 saying, `The Son of Man must be delivered into the hands of sinful men, and be crucified, and the third day rise again.' 8 And they remembered His words.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72" name="Group 24"/>
          <p:cNvGraphicFramePr>
            <a:graphicFrameLocks noGrp="1"/>
          </p:cNvGraphicFramePr>
          <p:nvPr/>
        </p:nvGraphicFramePr>
        <p:xfrm>
          <a:off x="34925" y="44450"/>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ورجعنَ مِن القبرِ، وأخبرنَ الأحدَ عشرَ وجميعَ الباقينَ بهذا كلِّه. وكانت مريم المجدليَّة ويُوَنَّا ومريم أُمُّ يعقوب والباقياتُ معهُنَّ، اللواتي قُلنَ هذا للرُّسُل. فتراءى كلامُهُنَّ لهُم كالهذيان ولم يُصدِّقوهُنَّ.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Du tombeau elles s’en retournèrent pour annoncer tout cela aux onze et à tous les autres. 10 C’étaient Marie–Madeleine, Jeanne, Marie (mère) de Jacques ; et les autres avec elles le dirent aux apôtres ; 11  mais ces paroles leur apparurent comme une niaiserie et ils ne crurent pas ces femmes.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Then they returned from the tomb and told all these things to the eleven and to all the rest. 10 It was Mary Magdalene, Joanna, Mary the mother of James, and the other women with them, who told these things to the apostles. 11 And their words seemed to them like idle tales, and they did not believe them.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23" name="Group 51"/>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بُطرس وركضَ إلى القبرِ، وتطلعَ داخلاً ورأى الثيابَ وحدها فمضى إلى بيته مُتعجِّباً ممَّا كانَ.</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r>
                        <a:rPr kumimoji="0" lang="en-US" sz="2800" b="1" i="0" u="none" strike="noStrike" cap="none" normalizeH="0" baseline="0">
                          <a:ln>
                            <a:noFill/>
                          </a:ln>
                          <a:solidFill>
                            <a:srgbClr val="FF9900"/>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Pierre se leva et courut au tombeau. En se baissant il ne vit que les bandelettes qui étaient à terre ; puis il s’en alla chez lui, dans l’étonnement de ce qui était arrivé.</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0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But Peter arose and ran to the tomb; and stooping down, he saw the linen cloths lying by themselves; and he departed, marveling to himself at what had happened.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88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8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87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54" name="Group 58"/>
          <p:cNvGraphicFramePr>
            <a:graphicFrameLocks noGrp="1"/>
          </p:cNvGraphicFramePr>
          <p:nvPr/>
        </p:nvGraphicFramePr>
        <p:xfrm>
          <a:off x="34925" y="44450"/>
          <a:ext cx="9074150" cy="567360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تلميذه تيموثاوس</a:t>
                      </a:r>
                      <a:r>
                        <a:rPr kumimoji="0" lang="ar-EG" sz="2800" b="0" i="0" u="sng" strike="noStrike" cap="none" normalizeH="0" baseline="0">
                          <a:ln>
                            <a:noFill/>
                          </a:ln>
                          <a:solidFill>
                            <a:srgbClr val="FF9900"/>
                          </a:solidFill>
                          <a:effectLst/>
                          <a:latin typeface="Arial" charset="0"/>
                          <a:cs typeface="Arial" charset="0"/>
                        </a:rPr>
                        <a:t> ( </a:t>
                      </a:r>
                      <a:r>
                        <a:rPr kumimoji="0" lang="ar-SA" sz="2800" b="0" i="0" u="sng" strike="noStrike" cap="none" normalizeH="0" baseline="0">
                          <a:ln>
                            <a:noFill/>
                          </a:ln>
                          <a:solidFill>
                            <a:srgbClr val="FF9900"/>
                          </a:solidFill>
                          <a:effectLst/>
                          <a:latin typeface="Arial" charset="0"/>
                          <a:cs typeface="Arial" charset="0"/>
                        </a:rPr>
                        <a:t>6: 3  ـ 16 )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أحدٌ يُعلِّمُ تعلِيماً آخرَ ولا يوافقُ كلماتِ ربِّنا يسوعَ المسيح الصَّحيحة، والتَّعليم الذي هو حسبَ التَّقوى،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508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1 Timothy 6:3-16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Voilà ce que tu dois enseigner et recommander. Si quelqu’un enseigne autrement et ne marche pas selon les saines paroles de notre Seigneur Jésus–Christ, et selon la doctrine conforme à la piété,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a:ln>
                            <a:noFill/>
                          </a:ln>
                          <a:solidFill>
                            <a:srgbClr val="FF9900"/>
                          </a:solidFill>
                          <a:effectLst/>
                          <a:latin typeface="Arial" charset="0"/>
                          <a:cs typeface="Arial" charset="0"/>
                        </a:rPr>
                        <a:t>1 Timothy 6:3-16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If anyone teaches otherwise and does not consent to wholesome words, even the words of our Lord Jesus Christ,    and to the doctrine which accords with godliness,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555" name="Rectangle 59"/>
          <p:cNvSpPr>
            <a:spLocks noGrp="1" noChangeArrowheads="1"/>
          </p:cNvSpPr>
          <p:nvPr>
            <p:ph type="ctrTitle"/>
          </p:nvPr>
        </p:nvSpPr>
        <p:spPr/>
        <p:txBody>
          <a:bodyPr/>
          <a:lstStyle/>
          <a:p>
            <a:r>
              <a:rPr lang="en-US" dirty="0"/>
              <a:t>3p</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85" name="Group 41"/>
          <p:cNvGraphicFramePr>
            <a:graphicFrameLocks noGrp="1"/>
          </p:cNvGraphicFramePr>
          <p:nvPr/>
        </p:nvGraphicFramePr>
        <p:xfrm>
          <a:off x="34925" y="44450"/>
          <a:ext cx="9074150" cy="667054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 تَصلَّفَ، وهو لا يعرف شيئاً، بَل هو مُتعَلِّلٌ بمُباحثاتٍ ومُمَاحَكَاتِ الكلام، التي منها يكون الحسدُ والخصامُ والتجاديف والأفكار الرَّديئة، ومنازعاتُ أُناس فاسدي الرأى وعادِمي الحقِّ</a:t>
                      </a:r>
                      <a:r>
                        <a:rPr kumimoji="0" lang="ar-SA" sz="3000" b="0" i="0" u="none" strike="noStrike" cap="none" normalizeH="0" baseline="0">
                          <a:ln>
                            <a:noFill/>
                          </a:ln>
                          <a:solidFill>
                            <a:schemeClr val="bg1"/>
                          </a:solidFill>
                          <a:effectLst/>
                          <a:latin typeface="Arial" charset="0"/>
                          <a:cs typeface="Arial" charset="0"/>
                        </a:rPr>
                        <a:t>، يَظنُّون أنَّ التَّقوى تجارةٌ. </a:t>
                      </a:r>
                      <a:endParaRPr kumimoji="0" lang="en-US" sz="3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 est enflé d’orgueil, il ne sait rien ; il a la maladie des discussions et des disputes de mots. De là naissent l’envie, la discorde, les calomnies, les mauvais soupçons, 5  les contestations interminables d’hommes à l’esprit corrompu, privés de la vérité, et qui considèrent la piété comme une source de gain.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4 he is proud, knowing nothing, but is obsessed with disputes and arguments over words, from which come envy, strife, reviling, evil suspicions, 5 useless wranglings of men of corrupt minds and destitute of the truth, who suppose that godliness is a means of gain. From such withdraw yourself.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26" name="Group 58"/>
          <p:cNvGraphicFramePr>
            <a:graphicFrameLocks noGrp="1"/>
          </p:cNvGraphicFramePr>
          <p:nvPr/>
        </p:nvGraphicFramePr>
        <p:xfrm>
          <a:off x="34925" y="44450"/>
          <a:ext cx="9074150" cy="554672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التَّقوى مع القناعةِ فهيَ تجارةٌ عظيمةٌ. لأنَّنا لم ندخُل العالم بشيءٍ، ولا نقدِر أن نخرج مِنه بشيءٍ. وإذ لنا طعامٌ ولباسٌ، فلنكتفِ بهما.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Certes, c’est une grande source de gain que la piété, si l’on se contente de ce qu’on a. 7 Car nous n’avons rien apporté dans le monde, comme aussi nous n’en pouvons rien emporter. 8 Si donc nous avons la nourriture et le vêtement, cela nous suffira.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Now godliness with contentment is great gain. 7 For we brought nothing into this world, and it is certain we can carry nothing out. 8 And having food and clothing, with these we shall be content.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38" name="Group 46"/>
          <p:cNvGraphicFramePr>
            <a:graphicFrameLocks noGrp="1"/>
          </p:cNvGraphicFramePr>
          <p:nvPr/>
        </p:nvGraphicFramePr>
        <p:xfrm>
          <a:off x="34925" y="44450"/>
          <a:ext cx="9074150"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وأمَّا الذينَ يُريدونَ أنْ يصيروا أغنياء، فيسقطونَ في تجربةٍ وفخٍّ وشهواتٍ كثيرةٍ غبيَّةٍ لا تنفع، تُغرِّق النَّاس في الفساد والهلاك.</a:t>
                      </a:r>
                      <a:endParaRPr kumimoji="0" lang="en-US" sz="36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ceux qui veulent s’enrichir tombent dans la tentation, dans le piège et dans une foule de désirs insensés et pernicieux, qui plongent les hommes dans la ruine et la perdition. </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9 But those who desire to be rich fall into temptation and a snare, and into many foolish and harmful lusts which drown men in destruction and perdition.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08" name="Group 16"/>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محبَّة المالِ أصلٌ لكلِ الشُّرور، الذي إذ ابتغاهُ قومٌ ضلُّوا عن الإيمان، وأدخلوا نفوسهُم في أوجاع كثيرةٍ. </a:t>
                      </a:r>
                      <a:endParaRPr kumimoji="0" lang="en-US" sz="3200" b="0" i="0" u="none" strike="noStrike" cap="none" normalizeH="0" baseline="0">
                        <a:ln>
                          <a:noFill/>
                        </a:ln>
                        <a:solidFill>
                          <a:srgbClr val="FF9933"/>
                        </a:solidFill>
                        <a:effectLst/>
                        <a:latin typeface="Arial" charset="0"/>
                        <a:cs typeface="Times New Roman" pitchFamily="18"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l’amour de l’argent est la racine de tous les maux, et quelques–uns, pour s’y être adonnés, se sont égarés loin de la foi et se sont infligé à eux–mêmes bien des tourments.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For the love of money is a root of all kinds of evil, for which some have strayed from the faith in their greediness, and pierced themselves through with many sorrows.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61" name="Group 45"/>
          <p:cNvGraphicFramePr>
            <a:graphicFrameLocks noGrp="1"/>
          </p:cNvGraphicFramePr>
          <p:nvPr/>
        </p:nvGraphicFramePr>
        <p:xfrm>
          <a:off x="34925" y="44450"/>
          <a:ext cx="9074150"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فأمَّا أنتَ يا رجل اللـهِ فاهرُب مِن هذا، وأسع في طلب البرَّ والتَّقوى والإيمان والمحبَّة والصَّبر وقبول الآلام بوداعة.</a:t>
                      </a:r>
                      <a:endParaRPr kumimoji="0" lang="en-US" sz="40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Pour toi, homme de Dieu, fuis ces choses et recherche la justice, la piété, la foi, l’amour, la patience, la douceur.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But you, O man of God, flee these things and pursue righteousness, godliness, faith, love, patience, gentleness.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35" name="Group 19"/>
          <p:cNvGraphicFramePr>
            <a:graphicFrameLocks noGrp="1"/>
          </p:cNvGraphicFramePr>
          <p:nvPr/>
        </p:nvGraphicFramePr>
        <p:xfrm>
          <a:off x="34925" y="44450"/>
          <a:ext cx="9074150" cy="54737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جاهد جهاد الإيمان الحَسنَ، وتمسَّكَ بالحياة الأبدية التي إليها دُعيت، واعترفتَ الاعتراف الحَسنَ أمام شهودٍ كثيرينَ.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Combats le bon combat de la foi, saisis la vie éternelle, à laquelle tu as été appelé, et pour laquelle tu as prononcé cette belle confession en présence d’un grand nombre de témoins.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Fight the good fight of faith, lay hold on eternal life, to which you were also called and have confessed the good confession in the presence of many witnesses.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83" name="Group 43"/>
          <p:cNvGraphicFramePr>
            <a:graphicFrameLocks noGrp="1"/>
          </p:cNvGraphicFramePr>
          <p:nvPr/>
        </p:nvGraphicFramePr>
        <p:xfrm>
          <a:off x="34925" y="44450"/>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أُوصيكَ أمام اللـه الذي يُحيي الكلَّ، والمسيح يسوع هذا الذي شَهِدَ لدَى بيلاطُس البُنطيِّ بالاعتراف الحَسنِ: أنْ تَحفظَ الوصيَّة بلا دنسٍ ولا لوم إلى ظهور ربِّنا يسوعَ المسيح، </a:t>
                      </a:r>
                      <a:endParaRPr kumimoji="0" lang="en-US" sz="32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te le recommande, devant Dieu qui donne la vie à tous les êtres, et devant le Christ–Jésus qui a rendu témoignage par sa belle confession devant Ponce–Pilate : 14 garde le commandement sans tache, sans reproche, jusqu’à l’apparition de notre Seigneur Jésus–Christ,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13 I urge you in the sight of God who gives life to all things, and before Christ Jesus who witnessed the good confession before Pontius Pilate, 14 that you keep this commandment without spot, blameless until our Lord Jesus Christ's appearing,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03" name="Group 39"/>
          <p:cNvGraphicFramePr>
            <a:graphicFrameLocks noGrp="1"/>
          </p:cNvGraphicFramePr>
          <p:nvPr/>
        </p:nvGraphicFramePr>
        <p:xfrm>
          <a:off x="34925" y="44450"/>
          <a:ext cx="9074150" cy="655142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سيُظهِرَهُ في وقتهِ اللـهِ القادر وحده ملكُ المُلوكِ وربُ الأربابِ، الذي وحدهُ لهُ عدمُ الموتِ، ساكِناً في نورٍ لا يُدنَى مِنهُ، الذي لم يَرهُ أحدٌ مِن النَّاس ولا يقدرُ أن يراهُ، الذي له الكرامةُ والسلطان إلى الأبد. آمين.</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manifestera en son temps le bienheureux et seul Souverain, le Roi des rois et le Seigneur des seigneurs, 16 qui seul possède l’immortalité, qui habite une lumière inaccessible, que nul homme n’a vu, ni ne peut voir : à lui, honneur et puissance éternelle ! Amen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which He will manifest in His own time, He who is the blessed and only Potentate, the King of kings and Lord of lords, 16 who alone has immortality, dwelling in unapproachable light, whom no man has seen or can see, to whom be honor and everlasting power. Amen.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18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18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781" name="Group 69"/>
          <p:cNvGraphicFramePr>
            <a:graphicFrameLocks noGrp="1"/>
          </p:cNvGraphicFramePr>
          <p:nvPr/>
        </p:nvGraphicFramePr>
        <p:xfrm>
          <a:off x="107950" y="44450"/>
          <a:ext cx="9001125" cy="656272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رسالة يعقوب الرسول</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3 : 1 ـ 12 )</a:t>
                      </a:r>
                      <a:endParaRPr kumimoji="0" lang="ar-EG"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تكونوا مُعلِّمينَ كثيرينَ يا إخوتي، عالمينَ أنَّكُم تأخذونَ دينونةً أعظم!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62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J</a:t>
                      </a:r>
                      <a:r>
                        <a:rPr kumimoji="0" lang="en-CA" sz="3200" b="0" i="0" u="sng" strike="noStrike" cap="none" normalizeH="0" baseline="0">
                          <a:ln>
                            <a:noFill/>
                          </a:ln>
                          <a:solidFill>
                            <a:srgbClr val="FF9900"/>
                          </a:solidFill>
                          <a:effectLst/>
                          <a:latin typeface="Arial" charset="0"/>
                          <a:cs typeface="Arial" charset="0"/>
                        </a:rPr>
                        <a:t>a</a:t>
                      </a:r>
                      <a:r>
                        <a:rPr kumimoji="0" lang="en-CA" sz="2800" b="0" i="0" u="sng" strike="noStrike" cap="none" normalizeH="0" baseline="0">
                          <a:ln>
                            <a:noFill/>
                          </a:ln>
                          <a:solidFill>
                            <a:srgbClr val="FF9900"/>
                          </a:solidFill>
                          <a:effectLst/>
                          <a:latin typeface="Arial" charset="0"/>
                          <a:cs typeface="Arial" charset="0"/>
                        </a:rPr>
                        <a:t>mes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Ne soyez pas nombreux à vouloir être docteurs, mes frères, car vous savez que nous subirons un jugement plus sévère.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James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My brethren, let not many of you become teachers, knowing that we shall receive a stricter judgment.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782" name="Rectangle 70"/>
          <p:cNvSpPr>
            <a:spLocks noGrp="1" noChangeArrowheads="1"/>
          </p:cNvSpPr>
          <p:nvPr>
            <p:ph type="ctrTitle"/>
          </p:nvPr>
        </p:nvSpPr>
        <p:spPr/>
        <p:txBody>
          <a:bodyPr/>
          <a:lstStyle/>
          <a:p>
            <a:r>
              <a:rPr lang="en-US"/>
              <a:t>3c</a:t>
            </a: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88" name="Group 16"/>
          <p:cNvGraphicFramePr>
            <a:graphicFrameLocks noGrp="1"/>
          </p:cNvGraphicFramePr>
          <p:nvPr/>
        </p:nvGraphicFramePr>
        <p:xfrm>
          <a:off x="34925" y="44450"/>
          <a:ext cx="9074150" cy="656272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في أشياء كثيرةٍ نَعثُر جميعُنا. إن كان أحدٌ لا يعثُر في الكلام فذلكَ رجلٌ كاملٌ، قادرٌ أن يُلجِمَ كلَّ الجسدِ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62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Nous bronchons tous de plusieurs manières. Si quelqu’un ne bronche pas en paroles, c’est un homme parfait, capable de tenir tout son corps en bride.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 For we all stumble in many things. If anyone does not stumble in word, he is a perfect man, able also to bridle the whole body.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778" name="Group 42"/>
          <p:cNvGraphicFramePr>
            <a:graphicFrameLocks noGrp="1"/>
          </p:cNvGraphicFramePr>
          <p:nvPr/>
        </p:nvGraphicFramePr>
        <p:xfrm>
          <a:off x="34925" y="44450"/>
          <a:ext cx="9074150" cy="63441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الخيلُ، نضعُ اللُّجُمَ في أفواهها لكي تُطاوعَنا، فنُديرَ جسمَها كُلَّه. هوذا السُّفُنُ أيضاً، وهيَ عظيمةٌ بهذا المقدار، وتسوقُها رياحٌ عاصفةٌ، تُديرُها دَفَّةٌ صَغِيرةٌ جدّاً إلى حيثُما شاءَ قَصدُ المُدير.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 nous mettons le mors dans la bouche des chevaux, pour qu’ils nous obéissent, nous dirigeons aussi leur corps tout entier. 4  Voyez encore les navires : si grands qu’ils soient, et poussés par des vents impétueux, ils sont dirigés par un très petit gouvernail au gré du pilote.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Indeed, we put bits in horses' mouths that they may obey us, and we turn their whole body. 4 Look also at ships: although they are so large and are driven by fierce winds, they are turned by a very small rudder wherever the pilot desires.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19" name="Group 59"/>
          <p:cNvGraphicFramePr>
            <a:graphicFrameLocks noGrp="1"/>
          </p:cNvGraphicFramePr>
          <p:nvPr/>
        </p:nvGraphicFramePr>
        <p:xfrm>
          <a:off x="34925" y="44450"/>
          <a:ext cx="9074150" cy="544061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هكذا اللِّسانُ هو عضوٌ ويتكلَّم بالعظائم. هوذا نارٌ قليلةٌ، أيَّ وقُودٍ تُحْرِقُ؟ فاللِّسانُ نارٌ! عالمُ الإثم.</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5 De même, la langue est un petit membre, mais elle a de grandes prétentions. Voyez comme un petit feu peut embraser une grande forêt ! </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Even so the tongue is a little member and boasts great things. See how great a forest a little fire kindles!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58" name="Group 18"/>
          <p:cNvGraphicFramePr>
            <a:graphicFrameLocks noGrp="1"/>
          </p:cNvGraphicFramePr>
          <p:nvPr/>
        </p:nvGraphicFramePr>
        <p:xfrm>
          <a:off x="34925" y="115888"/>
          <a:ext cx="9074150" cy="569118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هكذا جُعِلَ في أعضائِنا اللِّسانُ، الذي يُدنِّسُ الجسد كُلَّهُ، ويُضرِمُ دَائِرَةَ الكونِ، ويُضرَمُ مِن جَهنَّمَ.</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Or la langue aussi est un feu, elle est le monde de l’injustice : la langue a sa place parmi nos membres, elle souille tout le corps et embrase tout le cours de l’existence, embrasée qu’elle est par la géhenne. </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6 And the tongue is a fire, a world of iniquity. The tongue is so set among our members that it defiles the whole body, and sets on fire the course of nature; and it is set on fire by hell.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41" name="Group 57"/>
          <p:cNvGraphicFramePr>
            <a:graphicFrameLocks noGrp="1"/>
          </p:cNvGraphicFramePr>
          <p:nvPr/>
        </p:nvGraphicFramePr>
        <p:xfrm>
          <a:off x="107950" y="44450"/>
          <a:ext cx="9001125" cy="6161025"/>
        </p:xfrm>
        <a:graphic>
          <a:graphicData uri="http://schemas.openxmlformats.org/drawingml/2006/table">
            <a:tbl>
              <a:tblPr rtl="1"/>
              <a:tblGrid>
                <a:gridCol w="5257800">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طبع للوحوش والطُّيور والزَّحَّافاتِ والبحريَّاتِ يُذلَّلُ، وقد تَذلَّلَ للطبيعةِ البشريَّةِ. وأمَّا اللِّسان، فلا يستطيعُ أحدٌ مِن النَّاسِ أن يُذلِّله. هو شرٌّ لا يُضبط، مملوءٌ مُميتاً.</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Toutes les espèces de bêtes sauvages, d’oiseaux, de reptiles, d’animaux marins sont domptées et ont été domptées par l’espèce humaine ; 8 mais la langue, aucun homme ne peut la dompter : c’est un mal qu’on ne peut maîtriser ; elle est pleine d’un venin mortel.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For every kind of beast  and bird, of reptile and creature of the sea, is tamed and has been tamed by mankind. 8 But no man can tame the tongue. It is an unruly evil, full of deadly poison.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13" name="Group 41"/>
          <p:cNvGraphicFramePr>
            <a:graphicFrameLocks noGrp="1"/>
          </p:cNvGraphicFramePr>
          <p:nvPr/>
        </p:nvGraphicFramePr>
        <p:xfrm>
          <a:off x="107950" y="44450"/>
          <a:ext cx="9001125"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 نُبارِك اللـهُ الآبَ، وبهِ نلعَنُ النَّاسَ الذينَ خلقهم اللـه على شبهه. مِن الفم الواحدِ تخرجُ البركةُ واللعنةُ!  لا يجب يا إخوتي أن تكونَ هذه الأمورُ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Par elle, nous bénissons le Seigneur notre Père, et par elle, nous maudissons les hommes faits à l’image de Dieu. 10 De la même bouche sortent la bénédiction et la malédiction. Il ne faut pas, mes frères, qu’il en soit ainsi.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9 With it we bless our God and Father, and with it we curse men, who have been made in the similitude of God.   10 Out of the same mouth proceed blessing and cursing. My brethren, these things ought not  to be so.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23" name="Group 27"/>
          <p:cNvGraphicFramePr>
            <a:graphicFrameLocks noGrp="1"/>
          </p:cNvGraphicFramePr>
          <p:nvPr/>
        </p:nvGraphicFramePr>
        <p:xfrm>
          <a:off x="34925" y="44450"/>
          <a:ext cx="9074150" cy="600278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ألعلَّ يَنبوعاً يُنبعُ مِن نفسِ عينٍ واحدةٍ العذبَ والمُرَّ؟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 تقدرُ يا إخوتي تينةٌ أن تصنعَ زيتوناً، أو كرمةٌ تيناً؟ ولا كذلكَ ينبوعٌ يصنعُ ماءً مالِحاً وعذباً.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11La source fait–elle jaillir par le même orifice, l’eau douce et l’eau amère ?12  Un figuier, mes frères, peut–il produire des olives, ou une vigne des figues ? Une source salée ne peut pas non plus donner de l’eau douce.</a:t>
                      </a: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Does a spring send forth fresh water and bitter from the same opening?12 Can a fig tree, my brethren, bear olives, or a grapevine bear figs? Thus no spring yields both salt water and fresh.</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4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4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4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71" name="Group 63"/>
          <p:cNvGraphicFramePr>
            <a:graphicFrameLocks noGrp="1"/>
          </p:cNvGraphicFramePr>
          <p:nvPr/>
        </p:nvGraphicFramePr>
        <p:xfrm>
          <a:off x="34925" y="44450"/>
          <a:ext cx="9074150" cy="662457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الأطهار( 18 : 12 ـ 23 )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غاليونُ يَتولَّى أخائية، اجتمع اليهودُ بنفسٍ واحدةٍ على بولُسَ، وأتوا به إلى كرسيِّ الولايَةِ قائلينَ: " إنَّ هذا يَستَميلُ النَّاسَ أن يَعبُدوا اللـهَ بخلافِ النَّاموسِ ".</a:t>
                      </a:r>
                      <a:endParaRPr kumimoji="0" lang="ar-EG" sz="2800" b="0" i="1"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000" b="1" i="0" u="none" strike="noStrike" cap="none" normalizeH="0" baseline="0">
                          <a:ln>
                            <a:noFill/>
                          </a:ln>
                          <a:solidFill>
                            <a:schemeClr val="bg1"/>
                          </a:solidFill>
                          <a:effectLst/>
                          <a:latin typeface="Arial" charset="0"/>
                          <a:cs typeface="Arial" charset="0"/>
                        </a:rPr>
                        <a:t>ِ</a:t>
                      </a:r>
                      <a:r>
                        <a:rPr kumimoji="0" lang="fr-CA" sz="2400" b="0" i="1" u="sng" strike="noStrike" cap="none" normalizeH="0" baseline="0">
                          <a:ln>
                            <a:noFill/>
                          </a:ln>
                          <a:solidFill>
                            <a:srgbClr val="FF9900"/>
                          </a:solidFill>
                          <a:effectLst/>
                          <a:latin typeface="Arial" charset="0"/>
                          <a:cs typeface="Arial" charset="0"/>
                        </a:rPr>
                        <a:t>Actes </a:t>
                      </a:r>
                      <a:r>
                        <a:rPr kumimoji="0" lang="en-CA" sz="2400" b="1" i="0" u="sng" strike="noStrike" cap="none" normalizeH="0" baseline="0">
                          <a:ln>
                            <a:noFill/>
                          </a:ln>
                          <a:solidFill>
                            <a:srgbClr val="FF9900"/>
                          </a:solidFill>
                          <a:effectLst/>
                          <a:latin typeface="Arial" charset="0"/>
                          <a:cs typeface="Arial" charset="0"/>
                        </a:rPr>
                        <a:t>18:12-23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Alors que Gallion était proconsul de l’Achaïe, les Juifs se soulevèrent d’un commun accord contre Paul et le menèrent devant le tribunal, 13 en disant : Cet homme persuade les gens de rendre un culte à Dieu d’une manière contraire à la loi.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400" b="0" i="1" u="sng" strike="noStrike" cap="none" normalizeH="0" baseline="0">
                          <a:ln>
                            <a:noFill/>
                          </a:ln>
                          <a:solidFill>
                            <a:srgbClr val="FF9900"/>
                          </a:solidFill>
                          <a:effectLst/>
                          <a:latin typeface="Arial" charset="0"/>
                          <a:cs typeface="Arial" charset="0"/>
                        </a:rPr>
                        <a:t>Acts 18:12-23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When Gallio was proconsul of Achaia, the Jews with one accord rose up against Paul and brought him to the judgment seat, 13 saying, This fellow persuades men to worship God contrary to the law.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872" name="Rectangle 64"/>
          <p:cNvSpPr>
            <a:spLocks noGrp="1" noChangeArrowheads="1"/>
          </p:cNvSpPr>
          <p:nvPr>
            <p:ph type="ctrTitle"/>
          </p:nvPr>
        </p:nvSpPr>
        <p:spPr/>
        <p:txBody>
          <a:bodyPr/>
          <a:lstStyle/>
          <a:p>
            <a:r>
              <a:rPr lang="en-US"/>
              <a:t>3a</a:t>
            </a: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76" name="Group 44"/>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بولُسُ مُزمِعاً أن يَفتَحَ فاهُ قال غَالِيُونُ لليهودِ: " أنه لو كان ظُلماً أو خبثاً رَدياً يا أيُّها اليَهودُ لكنتُ بالحقِّ أحتملَكُم.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Paul allait ouvrir la bouche, lorsque Gallion dit aux Juifs : S’il s’agissait de quelque injustice ou de quelque délit, je vous écouterais patiemment vous, Juifs, comme de raison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And when Paul was about to open his mouth, Gallio said to the Jews, If it were a matter of wrongdoing or wicked crimes, O Jews, there would be reason why I should bear with you.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486" name="Group 22"/>
          <p:cNvGraphicFramePr>
            <a:graphicFrameLocks noGrp="1"/>
          </p:cNvGraphicFramePr>
          <p:nvPr/>
        </p:nvGraphicFramePr>
        <p:xfrm>
          <a:off x="34925" y="115888"/>
          <a:ext cx="9074150"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إذا كانت مسألةً عن كلمةٍ، وأسماءٍ، وناموسِكُم، فتُبصِرونَ أنتُم. لأنِّي لستُ أريدُ أن أكونَ قاضِياً لهذِهِ الأُمورِ ". فطرَدَهُم خارج كرسيِّ الولاية.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s’il s’agit de discussions sur les mots, sur des noms et sur votre propre loi, cela vous regarde ; je ne veux pas moi–même en être juge. 16  Et il les renvoya du tribunal.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But if it is a question of words and names and your own law, look to it yourselves; for I do not want to be a judge of such matters. 16 And he drove them from the judgment seat.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00" name="Group 44"/>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 جميع اليونانيِّين سوستانيسَ رئيسَ المجمع، وضَرَبوهُ قُدَّامَ الكُرسيِّ، ولم يَهُمَّ غاليون شيءٌ مِن ذلكَ. وأمَّا بولُس فلبثَ أيضاً أيَّاماً كثيرةً عند الإخوة، ثمَّ ودَّعهُم وأقلعَ إلى سوريَّة، ومعهُ بريسكلاَّ وأكيلا،</a:t>
                      </a:r>
                      <a:endParaRPr kumimoji="0" lang="en-US" sz="3200" b="1"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Alors tous prirent Sosthène, le chef de la synagogue, et se mirent à le battre devant le tribunal, sans que Gallion s’en mette en peine.18 Paul demeura là encore assez longtemps. Ensuite il prit congé des frères et s’embarqua pour la Syrie, avec Priscille et Aquilas.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Then all the Greeks took Sosthenes, the ruler of the synagogue, and beat him before the judgment seat. But Gallio took no notice of these things. 18 So Paul still remained a good while. Then he took leave of the brethren and sailed for Syria, and Priscilla and Aquila were with him.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24" name="Group 44"/>
          <p:cNvGraphicFramePr>
            <a:graphicFrameLocks noGrp="1"/>
          </p:cNvGraphicFramePr>
          <p:nvPr/>
        </p:nvGraphicFramePr>
        <p:xfrm>
          <a:off x="34925" y="44450"/>
          <a:ext cx="9074150" cy="591744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بعدما حلقَ رأسهُ في كَنخَرِيا لأنَّه كانَ عليهِ نذرٌ. فأقبلَ إلى أفسُس وتركهُما هناكَ. وأمَّا هو فدخلَ المجمع وكان يتكلَّم مع اليهود. وإذ كانوا يَطلُبونَ إليه أن يمكُث عِندهُم زماناً طويلاً لم يُرد.</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s’était fait raser la tête à Cenchrées, car il avait fait un voeu. 19 Ils arrivèrent à Éphèse, et Paul y laissa ses compagnons. Il entra dans la synagogue et s’entretint avec les Juifs, 20 qui lui demandèrent de rester quelque temps.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He had his hair cut off at Cenchrea, for he had  taken a vow. 19 And he came to Ephesus, and    left them there; but he himself  entered the synagogue  and reasoned with the  Jews. 20 When they asked him to stay a longer time with them, he did not consent,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39" name="Group 35"/>
          <p:cNvGraphicFramePr>
            <a:graphicFrameLocks noGrp="1"/>
          </p:cNvGraphicFramePr>
          <p:nvPr/>
        </p:nvGraphicFramePr>
        <p:xfrm>
          <a:off x="34925" y="44450"/>
          <a:ext cx="9074150" cy="65270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بل ودَّعهُم قائلاً: " أني سأعود إليكُم أيضاً بمشيئة الله ". فأقلعَ مِن أفسُس. ولمَّا نزلَ إلى قيصريَّة وسلَّم على الكنيسةِ، انحدرَ إلى أنطاكية.</a:t>
                      </a:r>
                      <a:r>
                        <a:rPr kumimoji="0" lang="ar-SA"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rgbClr val="FF9900"/>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Mais il n’y consentit pas et prit congé d’eux, en disant : Il faut absolument que je célèbre la fête prochaine à Jérusalem. Je reviendrai vers vous, si Dieu le veut. 22 D’Éphèse il fit voile pour débarquer à Césarée ; il monta saluer l’Église, puis il descendit à Antioche.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but took leave of them, saying, I must by all means keep this coming feast in Jerusalem; but I will return again to you, God willing. And he sailed from Ephesus. 22 And when he had landed at Caesarea, and gone up and greeted the church, he went down to Antioch.</a:t>
                      </a:r>
                      <a:r>
                        <a:rPr kumimoji="0" lang="en-US" sz="2400" b="0" i="0" u="none" strike="noStrike" cap="none" normalizeH="0" baseline="0">
                          <a:ln>
                            <a:noFill/>
                          </a:ln>
                          <a:solidFill>
                            <a:srgbClr val="FF9900"/>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42" name="Group 22"/>
          <p:cNvGraphicFramePr>
            <a:graphicFrameLocks noGrp="1"/>
          </p:cNvGraphicFramePr>
          <p:nvPr/>
        </p:nvGraphicFramePr>
        <p:xfrm>
          <a:off x="34925" y="44450"/>
          <a:ext cx="9074150" cy="57626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وبعدما صَرفَ زماناً خرجَ واجتازَ بالتَّتابُع في كورةِ غلاطيَّة وفريجيَّة يُشدِّدُ جميعَ التَّلاميذ.</a:t>
                      </a:r>
                      <a:endParaRPr kumimoji="0" lang="en-US" sz="40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Après y avoir passé quelque temps, il repartit et parcourut successivement le pays de Galatie et la Phrygie, en affermissant tous les disciples.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23 After he had spent some time there, he departed and went over the region of Galatia and Phrygia in order, strengthening all the disciples.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985" name="Group 57"/>
          <p:cNvGraphicFramePr>
            <a:graphicFrameLocks noGrp="1"/>
          </p:cNvGraphicFramePr>
          <p:nvPr/>
        </p:nvGraphicFramePr>
        <p:xfrm>
          <a:off x="34925" y="44450"/>
          <a:ext cx="9074150" cy="639292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مز</a:t>
                      </a:r>
                      <a:r>
                        <a:rPr kumimoji="0" lang="ar-EG" sz="3200" b="0" i="0" u="sng" strike="noStrike" cap="none" normalizeH="0" baseline="0" dirty="0">
                          <a:ln>
                            <a:noFill/>
                          </a:ln>
                          <a:solidFill>
                            <a:srgbClr val="FF9900"/>
                          </a:solidFill>
                          <a:effectLst/>
                          <a:latin typeface="Arial" charset="0"/>
                          <a:cs typeface="Arial" charset="0"/>
                        </a:rPr>
                        <a:t>مور</a:t>
                      </a:r>
                      <a:r>
                        <a:rPr kumimoji="0" lang="ar-SA" sz="3200" b="0" i="0" u="sng" strike="noStrike" cap="none" normalizeH="0" baseline="0" dirty="0">
                          <a:ln>
                            <a:noFill/>
                          </a:ln>
                          <a:solidFill>
                            <a:schemeClr val="bg1"/>
                          </a:solidFill>
                          <a:effectLst/>
                          <a:latin typeface="Arial" charset="0"/>
                          <a:cs typeface="Arial" charset="0"/>
                        </a:rPr>
                        <a:t> </a:t>
                      </a:r>
                      <a:r>
                        <a:rPr kumimoji="0" lang="ar-SA" sz="3200" b="0" i="0" u="sng" strike="noStrike" cap="none" normalizeH="0" baseline="0" dirty="0">
                          <a:ln>
                            <a:noFill/>
                          </a:ln>
                          <a:solidFill>
                            <a:srgbClr val="FF9900"/>
                          </a:solidFill>
                          <a:effectLst/>
                          <a:latin typeface="Arial" charset="0"/>
                          <a:cs typeface="Arial" charset="0"/>
                        </a:rPr>
                        <a:t>( </a:t>
                      </a:r>
                      <a:r>
                        <a:rPr kumimoji="0" lang="en-CA" sz="3200" b="0" i="0" u="sng" strike="noStrike" cap="none" normalizeH="0" baseline="0" dirty="0">
                          <a:ln>
                            <a:noFill/>
                          </a:ln>
                          <a:solidFill>
                            <a:srgbClr val="FF9900"/>
                          </a:solidFill>
                          <a:effectLst/>
                          <a:latin typeface="Arial" charset="0"/>
                          <a:cs typeface="Arial" charset="0"/>
                        </a:rPr>
                        <a:t>145</a:t>
                      </a:r>
                      <a:r>
                        <a:rPr kumimoji="0" lang="ar-SA" sz="3200" b="0" i="0" u="sng" strike="noStrike" cap="none" normalizeH="0" baseline="0" dirty="0">
                          <a:ln>
                            <a:noFill/>
                          </a:ln>
                          <a:solidFill>
                            <a:srgbClr val="FF9900"/>
                          </a:solidFill>
                          <a:effectLst/>
                          <a:latin typeface="Arial" charset="0"/>
                          <a:cs typeface="Arial" charset="0"/>
                        </a:rPr>
                        <a:t> : </a:t>
                      </a:r>
                      <a:r>
                        <a:rPr kumimoji="0" lang="en-CA" sz="3200" b="0" i="0" u="sng" strike="noStrike" cap="none" normalizeH="0" baseline="0" dirty="0">
                          <a:ln>
                            <a:noFill/>
                          </a:ln>
                          <a:solidFill>
                            <a:srgbClr val="FF9900"/>
                          </a:solidFill>
                          <a:effectLst/>
                          <a:latin typeface="Arial" charset="0"/>
                          <a:cs typeface="Arial" charset="0"/>
                        </a:rPr>
                        <a:t>17</a:t>
                      </a:r>
                      <a:r>
                        <a:rPr kumimoji="0" lang="ar-SA" sz="3200" b="0" i="0" u="sng" strike="noStrike" cap="none" normalizeH="0" baseline="0" dirty="0">
                          <a:ln>
                            <a:noFill/>
                          </a:ln>
                          <a:solidFill>
                            <a:srgbClr val="FF9900"/>
                          </a:solidFill>
                          <a:effectLst/>
                          <a:latin typeface="Arial" charset="0"/>
                          <a:cs typeface="Arial" charset="0"/>
                        </a:rPr>
                        <a:t> ،</a:t>
                      </a:r>
                      <a:r>
                        <a:rPr kumimoji="0" lang="en-CA" sz="3200" b="0" i="0" u="sng" strike="noStrike" cap="none" normalizeH="0" baseline="0" dirty="0">
                          <a:ln>
                            <a:noFill/>
                          </a:ln>
                          <a:solidFill>
                            <a:srgbClr val="FF9900"/>
                          </a:solidFill>
                          <a:effectLst/>
                          <a:latin typeface="Arial" charset="0"/>
                          <a:cs typeface="Arial" charset="0"/>
                        </a:rPr>
                        <a:t>18</a:t>
                      </a:r>
                      <a:r>
                        <a:rPr kumimoji="0" lang="ar-SA" sz="3200" b="0" i="0" u="sng" strike="noStrike" cap="none" normalizeH="0" baseline="0" dirty="0">
                          <a:ln>
                            <a:noFill/>
                          </a:ln>
                          <a:solidFill>
                            <a:srgbClr val="FF9900"/>
                          </a:solidFill>
                          <a:effectLst/>
                          <a:latin typeface="Arial" charset="0"/>
                          <a:cs typeface="Arial" charset="0"/>
                        </a:rPr>
                        <a:t> )</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عادلٌ في كلِّ طُرقهُ، وقدُّوسٌ في سائر أعماله. الربُّ قريبٌ لسائِر المُستغيثينَ به. ولكلِّ الذينَ يدعونَ إليه. </a:t>
                      </a:r>
                      <a:r>
                        <a:rPr kumimoji="0" lang="ar-SA" sz="2800" b="0" i="0" u="none" strike="noStrike" cap="none" normalizeH="0" baseline="0" dirty="0">
                          <a:ln>
                            <a:noFill/>
                          </a:ln>
                          <a:solidFill>
                            <a:schemeClr val="bg1"/>
                          </a:solidFill>
                          <a:effectLst/>
                          <a:latin typeface="Arial" charset="0"/>
                          <a:cs typeface="Arial" charset="0"/>
                        </a:rPr>
                        <a:t>	 	هللويا.</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Times New Roman" pitchFamily="18" charset="0"/>
                        </a:rPr>
                        <a:t>Psaume</a:t>
                      </a:r>
                      <a:r>
                        <a:rPr kumimoji="0" lang="en-US" sz="3600" b="0" i="0" u="sng" strike="noStrike" cap="none" normalizeH="0" baseline="0" dirty="0">
                          <a:ln>
                            <a:noFill/>
                          </a:ln>
                          <a:solidFill>
                            <a:srgbClr val="FF9900"/>
                          </a:solidFill>
                          <a:effectLst/>
                          <a:latin typeface="Arial" charset="0"/>
                          <a:cs typeface="Times New Roman" pitchFamily="18" charset="0"/>
                        </a:rPr>
                        <a:t> </a:t>
                      </a:r>
                      <a:r>
                        <a:rPr kumimoji="0" lang="en-US" sz="2800" b="0" i="0" u="sng" strike="noStrike" cap="none" normalizeH="0" baseline="0" dirty="0">
                          <a:ln>
                            <a:noFill/>
                          </a:ln>
                          <a:solidFill>
                            <a:srgbClr val="FF9900"/>
                          </a:solidFill>
                          <a:effectLst/>
                          <a:latin typeface="Arial" charset="0"/>
                          <a:cs typeface="Arial" charset="0"/>
                        </a:rPr>
                        <a:t> </a:t>
                      </a:r>
                      <a:r>
                        <a:rPr kumimoji="0" lang="en-CA" sz="3600" b="0" i="0" u="sng" strike="noStrike" cap="none" normalizeH="0" baseline="0" dirty="0">
                          <a:ln>
                            <a:noFill/>
                          </a:ln>
                          <a:solidFill>
                            <a:srgbClr val="FF9900"/>
                          </a:solidFill>
                          <a:effectLst/>
                          <a:latin typeface="Arial" charset="0"/>
                          <a:cs typeface="Times New Roman" pitchFamily="18" charset="0"/>
                        </a:rPr>
                        <a:t>145:17-18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L’Éternel est juste dans toutes ses voies Et bienveillant dans toutes ses œuvres.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L’Éternel est près de tous ceux qui l’invoquent, De tous ceux qui l’invoquent avec vérité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Times New Roman" pitchFamily="18" charset="0"/>
                        </a:rPr>
                        <a:t>Psalms 145:17-18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The Lord is righteous in all His ways, Gracious in all His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The Lord is near to all who call upon Him, To all who call upon Him in truth.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988" name="Rectangle 60"/>
          <p:cNvSpPr>
            <a:spLocks noGrp="1" noChangeArrowheads="1"/>
          </p:cNvSpPr>
          <p:nvPr>
            <p:ph type="ctrTitle"/>
          </p:nvPr>
        </p:nvSpPr>
        <p:spPr/>
        <p:txBody>
          <a:bodyPr/>
          <a:lstStyle/>
          <a:p>
            <a:r>
              <a:rPr lang="en-US" dirty="0"/>
              <a:t>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14" name="Group 62"/>
          <p:cNvGraphicFramePr>
            <a:graphicFrameLocks noGrp="1"/>
          </p:cNvGraphicFramePr>
          <p:nvPr/>
        </p:nvGraphicFramePr>
        <p:xfrm>
          <a:off x="34925" y="44450"/>
          <a:ext cx="9074150" cy="636828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( 9 : 10 ـ 17 )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لمَّا عاد الرُّسُل حدثوهُ بجميع ما فعلوا، فأخذهُم وانصرف مُنفرداً إلى موضِع خلاءٍ لمدينةٍ تُسمَّى بيتَ صيدا. فالجُموع إذ عَلِموا تبعوهُ،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CA" sz="3600" b="0" i="0" u="sng" strike="noStrike" cap="none" normalizeH="0" baseline="0">
                          <a:ln>
                            <a:noFill/>
                          </a:ln>
                          <a:solidFill>
                            <a:srgbClr val="FF9933"/>
                          </a:solidFill>
                          <a:effectLst/>
                          <a:latin typeface="Arial" charset="0"/>
                          <a:cs typeface="Arial" charset="0"/>
                        </a:rPr>
                        <a:t>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Les </a:t>
                      </a:r>
                      <a:r>
                        <a:rPr kumimoji="0" lang="fr-CA" sz="2800" b="0" i="0" u="none" strike="noStrike" cap="none" normalizeH="0" baseline="0">
                          <a:ln>
                            <a:noFill/>
                          </a:ln>
                          <a:solidFill>
                            <a:schemeClr val="bg1"/>
                          </a:solidFill>
                          <a:effectLst/>
                          <a:latin typeface="Arial" charset="0"/>
                          <a:cs typeface="Arial" charset="0"/>
                        </a:rPr>
                        <a:t>apôtres, à leur retour, racontèrent à Jésus tout ce qu’ils avaient fait. Il les prit avec lui et se retira à l’écart, du côté d’une ville appelée Bethsaïda. 11 Les foules s’en aperçurent et le suivirent.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Luke 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And the apostles, when they had returned, told Him all that they had done.    Then He took them and   went aside privately into a deserted place belonging     to the city called Bethsaida. 11 But when the multitudes knew it, they followed Him;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015" name="Rectangle 63"/>
          <p:cNvSpPr>
            <a:spLocks noGrp="1" noChangeArrowheads="1"/>
          </p:cNvSpPr>
          <p:nvPr>
            <p:ph type="ctrTitle"/>
          </p:nvPr>
        </p:nvSpPr>
        <p:spPr/>
        <p:txBody>
          <a:bodyPr/>
          <a:lstStyle/>
          <a:p>
            <a:r>
              <a:rPr lang="en-US" dirty="0"/>
              <a:t>3g</a:t>
            </a: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33" name="Group 57"/>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فقبِلهُم وكان يُخاطبهُم عن ملكوتِ اللـهِ، والمُحتاجون إلى الشِّفاءِ كان يشفيهم. وكان النَّهار قد بدأ يَميل. فتقدَّم إليه الاثنا عشر وقالوا لهُ: " اصرف الجمع ليذهبوا إلى القُرى والضياع حوالينا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Jésus les accueillit, et il leur parlait du royaume de Dieu ; il guérit aussi ceux qui avaient besoin de guérison. 12 Le jour commençait à baisser, les douze s’approchèrent donc et lui dirent :</a:t>
                      </a:r>
                      <a:r>
                        <a:rPr kumimoji="0" lang="fr-CA" sz="2600" b="0" i="0" u="none" strike="noStrike" cap="none" normalizeH="0" baseline="0">
                          <a:ln>
                            <a:noFill/>
                          </a:ln>
                          <a:solidFill>
                            <a:schemeClr val="bg1"/>
                          </a:solidFill>
                          <a:effectLst/>
                          <a:latin typeface="Arial" charset="0"/>
                          <a:cs typeface="Arial" charset="0"/>
                        </a:rPr>
                        <a:t>Renvoie </a:t>
                      </a:r>
                      <a:r>
                        <a:rPr kumimoji="0" lang="fr-CA" sz="2800" b="0" i="0" u="none" strike="noStrike" cap="none" normalizeH="0" baseline="0">
                          <a:ln>
                            <a:noFill/>
                          </a:ln>
                          <a:solidFill>
                            <a:schemeClr val="bg1"/>
                          </a:solidFill>
                          <a:effectLst/>
                          <a:latin typeface="Arial" charset="0"/>
                          <a:cs typeface="Arial" charset="0"/>
                        </a:rPr>
                        <a:t>la foule afin qu’elle aille dans les villages et dans les campagnes des environs,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He received them and spoke  to them about the kingdom of God, and healed those who had need of healing. 12 When the day began  to wear away, the twelve came and said to Him, Send the multitude away, that they may go into the surrounding towns and country,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36" name="Group 36"/>
          <p:cNvGraphicFramePr>
            <a:graphicFrameLocks noGrp="1"/>
          </p:cNvGraphicFramePr>
          <p:nvPr/>
        </p:nvGraphicFramePr>
        <p:xfrm>
          <a:off x="34925" y="44450"/>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فيبيتوا ويجدوا طعاماً، لأنَّنا هَهُنا في موضع خلاءٍ ". فقال لهم: " أعطوهم أنتم ليأكلوا ". فقالوا: " ليس عندنا أكثر من خمسة أرغفةٍ وسمكتين، إلاَّ أن نذهب ونبتاع طعاماً لهذا الشَّعب كلِّه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pour se loger et pour trouver du ravitaillement ; car nous sommes ici dans un lieu désert. 13 Jésus leur dit : Donnez–leur vous–mêmes à manger. Mais ils répondirent : Nous n’avons que cinq pains et deux poissons, à moins que nous n’allions nous–mêmes acheter des vivres pour tout ce peuple.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lodge and  get provisions; for we are in a deserted place here. 13 But He said to them, You give them something to eat. And they said, We have no more than five loaves and two fish, unless we go and buy  food for all these people.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86" name="Group 42"/>
          <p:cNvGraphicFramePr>
            <a:graphicFrameLocks noGrp="1"/>
          </p:cNvGraphicFramePr>
          <p:nvPr/>
        </p:nvGraphicFramePr>
        <p:xfrm>
          <a:off x="34925" y="44450"/>
          <a:ext cx="9074150" cy="580637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كانوا نحو خمسة آلافِ رجُلٍ. فقال لتلاميذه: " أتكِئُوهُم فِرَقاً خمسينَ خمسينَ ". ففعلوا هكذا وأتكأُوا الجميع. فأخذ الأرغفة الخمسة والسَّمكتين،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14 Or, il y avait environ cinq mille hommes. Jésus dit à ses disciples : Faites–les asseoir par rangées d’une cinquantaine. 15  Ils firent ainsi ; ils les firent tous asseoir. 16 Jésus prit les cinq pains et les deux poissons, </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For there were about five thousand men. Then He said to His disciples, Make them sit down in groups of fifty. 15 And they did so, and made them all sit down. 16 Then He took the five loaves and the two fish,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060" name="Group 36"/>
          <p:cNvGraphicFramePr>
            <a:graphicFrameLocks noGrp="1"/>
          </p:cNvGraphicFramePr>
          <p:nvPr/>
        </p:nvGraphicFramePr>
        <p:xfrm>
          <a:off x="34925" y="44450"/>
          <a:ext cx="9074150" cy="64295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ورفع نظره نحو السَّماء وباركهن، ثُمَّ كسَّر </a:t>
                      </a:r>
                      <a:r>
                        <a:rPr kumimoji="0" lang="ar-SA" sz="2800" b="0" i="0" u="none" strike="noStrike" cap="none" normalizeH="0" baseline="0">
                          <a:ln>
                            <a:noFill/>
                          </a:ln>
                          <a:solidFill>
                            <a:schemeClr val="bg1"/>
                          </a:solidFill>
                          <a:effectLst/>
                          <a:latin typeface="Arial" charset="0"/>
                          <a:cs typeface="Arial" charset="0"/>
                        </a:rPr>
                        <a:t>وأعطى التَّلاميذ ليُقدِّموا للجمع.</a:t>
                      </a:r>
                      <a:r>
                        <a:rPr kumimoji="0" lang="ar-SA" sz="3200" b="0" i="0" u="none" strike="noStrike" cap="none" normalizeH="0" baseline="0">
                          <a:ln>
                            <a:noFill/>
                          </a:ln>
                          <a:solidFill>
                            <a:schemeClr val="bg1"/>
                          </a:solidFill>
                          <a:effectLst/>
                          <a:latin typeface="Arial" charset="0"/>
                          <a:cs typeface="Arial" charset="0"/>
                        </a:rPr>
                        <a:t> فأكلوا وشبعوا جميعاً. ورفعوا ما فضل عنهم من الكسر اثنتا عشرة قُفَّةً مملوءةً.</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US"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leva les yeux vers le ciel et les bénit. Puis il les rompit et les donna aux disciples pour les distribuer à la foule. 17  Tous mangèrent et furent rassasiés, et l’on emporta douze paniers pleins des morceaux qui restaient.</a:t>
                      </a:r>
                      <a:endParaRPr kumimoji="0" lang="fr-CA" sz="20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(Gloire à Dieu éternellement.)</a:t>
                      </a:r>
                      <a:endParaRPr kumimoji="0" lang="ar-EG"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looking up to heaven, He blessed and broke them, and gave them to the disciples to set before the multitude. 17 So they all ate and were filled, and twelve baskets of the leftover fragments were taken up by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68" name="Group 12"/>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Sunday of The Month of Abib</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dimanche du mois de Abib</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020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80" name="Group 60"/>
          <p:cNvGraphicFramePr>
            <a:graphicFrameLocks noGrp="1"/>
          </p:cNvGraphicFramePr>
          <p:nvPr/>
        </p:nvGraphicFramePr>
        <p:xfrm>
          <a:off x="69850" y="0"/>
          <a:ext cx="9074150" cy="6316728"/>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( 58 : 8 ، 14 )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chemeClr val="bg1"/>
                          </a:solidFill>
                          <a:effectLst/>
                          <a:latin typeface="Arial" charset="0"/>
                          <a:cs typeface="Arial" charset="0"/>
                        </a:rPr>
                        <a:t>أنتَ يا اللـهُ ناصري، إلهي رحمتُه تسبقُ فتُدركُني. أنتَ مُعينى لكَ أُرتِّل يا إلهي</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500" b="0" i="0" u="sng" strike="noStrike" cap="none" normalizeH="0" baseline="0" dirty="0">
                          <a:ln>
                            <a:noFill/>
                          </a:ln>
                          <a:solidFill>
                            <a:srgbClr val="FF9933"/>
                          </a:solidFill>
                          <a:effectLst/>
                          <a:latin typeface="Arial" charset="0"/>
                          <a:cs typeface="Arial" charset="0"/>
                        </a:rPr>
                        <a:t>Psaume</a:t>
                      </a:r>
                      <a:r>
                        <a:rPr kumimoji="0" lang="en-US" sz="3500" b="0" i="0" u="sng" strike="noStrike" cap="none" normalizeH="0" baseline="0" dirty="0">
                          <a:ln>
                            <a:noFill/>
                          </a:ln>
                          <a:solidFill>
                            <a:srgbClr val="FF9933"/>
                          </a:solidFill>
                          <a:effectLst/>
                          <a:latin typeface="Arial" charset="0"/>
                          <a:cs typeface="Arial" charset="0"/>
                        </a:rPr>
                        <a:t>  </a:t>
                      </a:r>
                      <a:r>
                        <a:rPr kumimoji="0" lang="en-CA" sz="3500" b="0" i="0" u="sng" strike="noStrike" cap="none" normalizeH="0" baseline="0" dirty="0">
                          <a:ln>
                            <a:noFill/>
                          </a:ln>
                          <a:solidFill>
                            <a:srgbClr val="FF9933"/>
                          </a:solidFill>
                          <a:effectLst/>
                          <a:latin typeface="Arial" charset="0"/>
                          <a:cs typeface="Arial" charset="0"/>
                        </a:rPr>
                        <a:t>59:9-10,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Car Dieu est ma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Mon Dieu bienveillant vient au–devant de 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O ma force ! je psalmodierai en ton (honneur)</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500" b="0" i="0" u="sng" strike="noStrike" cap="none" normalizeH="0" baseline="0" dirty="0">
                          <a:ln>
                            <a:noFill/>
                          </a:ln>
                          <a:solidFill>
                            <a:srgbClr val="FF9933"/>
                          </a:solidFill>
                          <a:effectLst/>
                          <a:latin typeface="Arial" charset="0"/>
                          <a:cs typeface="Arial" charset="0"/>
                        </a:rPr>
                        <a:t>Psalms 59:9-10,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9 For God is my </a:t>
                      </a:r>
                      <a:r>
                        <a:rPr kumimoji="0" lang="en-CA" sz="2800" b="0" i="0" u="none" strike="noStrike" cap="none" normalizeH="0" baseline="0" dirty="0" err="1">
                          <a:ln>
                            <a:noFill/>
                          </a:ln>
                          <a:solidFill>
                            <a:schemeClr val="bg1"/>
                          </a:solidFill>
                          <a:effectLst/>
                          <a:latin typeface="Arial" charset="0"/>
                          <a:cs typeface="Arial" charset="0"/>
                        </a:rPr>
                        <a:t>defense</a:t>
                      </a:r>
                      <a:r>
                        <a:rPr kumimoji="0" lang="en-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10 My God of mercy shall come to meet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17 To You, O my Strength,  I will sing praises.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 </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181" name="Rectangle 61"/>
          <p:cNvSpPr>
            <a:spLocks noGrp="1" noChangeArrowheads="1"/>
          </p:cNvSpPr>
          <p:nvPr>
            <p:ph type="ctrTitle"/>
          </p:nvPr>
        </p:nvSpPr>
        <p:spPr/>
        <p:txBody>
          <a:bodyPr/>
          <a:lstStyle/>
          <a:p>
            <a:r>
              <a:rPr lang="en-US" dirty="0"/>
              <a:t>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787" name="Group 43"/>
          <p:cNvGraphicFramePr>
            <a:graphicFrameLocks noGrp="1"/>
          </p:cNvGraphicFramePr>
          <p:nvPr/>
        </p:nvGraphicFramePr>
        <p:xfrm>
          <a:off x="69850" y="0"/>
          <a:ext cx="9074150" cy="596487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( 7 : 1 ـ 10 )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ولمَّا أكمَلَ أقوالهُ كُلَّها في مَسامِع الشَّعبِ دَخلَ كفرَ ناحومَ. وكان عبدٌ لقائدِ مئةٍ، متألماً مُشرفاً على الموتِ وكانَ مُكَرَّماً عِندَهُ.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Luc 7:1-10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avoir achevé tous ces discours au peuple qui l’écoutait, Jésus entra à Capernaüm. 2 Un centenier avait un serviteur malade qui était sur le point de mourir et qui lui était très cher.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Luke 7:1-10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Now when He concluded all His sayings in the hearing of the people, He entered Capernaum. 2 And a certain centurion's servant, who was dear to him, was sick and ready to die.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9788" name="Rectangle 44"/>
          <p:cNvSpPr>
            <a:spLocks noGrp="1" noChangeArrowheads="1"/>
          </p:cNvSpPr>
          <p:nvPr>
            <p:ph type="ctrTitle"/>
          </p:nvPr>
        </p:nvSpPr>
        <p:spPr/>
        <p:txBody>
          <a:bodyPr/>
          <a:lstStyle/>
          <a:p>
            <a:r>
              <a:rPr lang="en-US" dirty="0"/>
              <a:t>4v</a:t>
            </a: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01" name="Group 33"/>
          <p:cNvGraphicFramePr>
            <a:graphicFrameLocks noGrp="1"/>
          </p:cNvGraphicFramePr>
          <p:nvPr/>
        </p:nvGraphicFramePr>
        <p:xfrm>
          <a:off x="69850" y="44450"/>
          <a:ext cx="9074150" cy="60165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فلمَّا سمعَ عن يسوعَ، أرسل شيوخَ اليهودِ إليه يسألهُ أن يأتي ويشفي عبدهُ. فلمَّا جاءوا إلى يسوع طلَبوا إليه باجتهادٍ قائلين: " أنَّه مُستحقٌ أن تفعل له هذا، لأنَّه مُحبٌّ لأُمَّتنا،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entendit parler de Jésus et lui envoya quelques anciens des Juifs, pour lui demander de venir sauver son serviteur. 4 Ils arrivèrent auprès de Jésus et le supplièrent d’une manière pressante en disant : Il est digne que tu lui accordes cela,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So when he heard about Jesus, he sent elders of the Jews to Him, pleading with Him to come and heal his servant. 4 And when they came to Jesus, they begged Him earnestly, saying that the one for whom He should do this was deserving,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91" name="Group 23"/>
          <p:cNvGraphicFramePr>
            <a:graphicFrameLocks noGrp="1"/>
          </p:cNvGraphicFramePr>
          <p:nvPr/>
        </p:nvGraphicFramePr>
        <p:xfrm>
          <a:off x="69850" y="0"/>
          <a:ext cx="9074150" cy="691445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وقد بنَى لنا المجمعَ ". فمشى يسوع معهم. وإذ كان غيرَ بعيدٍ عن البيتِ أرسَلَ إليهِ قائدُ المِئةِ أصدقاء يقولُ له: " ياربُّ، لا تَتعب. فإني لستُ مُستحقّاً أن تدخُل تَحتَ سقفِ بيتي.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car il aime notre nation, et c’est lui qui a bâti notre synagogue. 6  Jésus s’en allait avec eux et n’était guère éloigné de la maison, quand le centenier envoya des amis pour lui dire : Seigneur, ne prends pas tant de peine, car je ne mérite pas que tu entres sous mon toit.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for he loves our nation, and has built us a synagogue. 6 Then Jesus went with them. And when He was already not far from the house, the centurion sent friends to Him, saying to Him, Lord, do not trouble Yourself, for I am not worthy that You should enter under my roof.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22" name="Group 30"/>
          <p:cNvGraphicFramePr>
            <a:graphicFrameLocks noGrp="1"/>
          </p:cNvGraphicFramePr>
          <p:nvPr/>
        </p:nvGraphicFramePr>
        <p:xfrm>
          <a:off x="69850" y="44450"/>
          <a:ext cx="9074150"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لذلكَ لم أحسِب ذاتي مُستحقّاً أن آتي إليك لكن قُل كلمةً فيبرأ فتاي. فإني أنا إنسانٌ مُرَتَّبٌ تحتَ سُلطانٍ، وأنَّه تحت يدي جندٌ.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C’est aussi pour cela que je ne me suis pas (cru) digne d’aller en personne vers toi. Mais dis un mot, et mon serviteur sera guéri. 8  Car, moi qui suis soumis à une autorité (supérieure), j’ai des soldats sous mes ordres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7 Therefore I did not even think myself worthy to come to You. But say the word, and my servant will be healed. 8 For I also am a man placed under authority, having soldiers under 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04" name="Group 16"/>
          <p:cNvGraphicFramePr>
            <a:graphicFrameLocks noGrp="1"/>
          </p:cNvGraphicFramePr>
          <p:nvPr/>
        </p:nvGraphicFramePr>
        <p:xfrm>
          <a:off x="69850" y="115888"/>
          <a:ext cx="9074150" cy="58340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فأقول لهذا: اذهب فيذهبُ، ولآخر: تعال فيجئ، ولعبدي: افعل هـذا فيفعـلُ ". فلمَّا سمعَ يســوعُ هـذا تعجَّـبَ منـهُ،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 Va ! et il va ; à l’autre : Viens ! et il vient ; et à mon serviteur : Fais cela ! et il le fait. 9  Lorsque Jésus entendit ces paroles, il admira le centenier,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I say to one, `Go,' and he goes; and to another, `Come,' and he comes; and to my servant, `Do this,' and he does it. 9 When Jesus heard these things, He marvelled at him,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240" name="Group 48"/>
          <p:cNvGraphicFramePr>
            <a:graphicFrameLocks noGrp="1"/>
          </p:cNvGraphicFramePr>
          <p:nvPr/>
        </p:nvGraphicFramePr>
        <p:xfrm>
          <a:off x="69850" y="0"/>
          <a:ext cx="9074150" cy="593033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والتفـتَ إلى الجمـع الذي يتبَعهُ وقال: " الحقّ أقولُ لكُم: إني لم أجد في كلِّ إسرائيل إيماناً بهذا المقدَار ". فرجعَ المُرسَلون إلى البيتِ، فوجَدوا العَبدَ المريضَ قد برأ.</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 tourna vers la foule qui le suivait et dit : Je vous le dis, même en Israël je n’ai pas trouvé une aussi grande foi. 10 De retour à la maison, les envoyés trouvèrent en bonne santé le serviteur qui avait été malade.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turned around and said to the crowd that followed Him, I say to you, I have not found such great faith, not even in Israel! 10 And those who were sent, returning to the house, found the servant well who had been sick.</a:t>
                      </a:r>
                      <a:r>
                        <a:rPr kumimoji="0" lang="en-US" sz="28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05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09" name="Group 41"/>
          <p:cNvGraphicFramePr>
            <a:graphicFrameLocks noGrp="1"/>
          </p:cNvGraphicFramePr>
          <p:nvPr/>
        </p:nvGraphicFramePr>
        <p:xfrm>
          <a:off x="69850" y="0"/>
          <a:ext cx="9074150" cy="61612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باكر ( 85 : 11 ، 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chemeClr val="bg1"/>
                          </a:solidFill>
                          <a:effectLst/>
                          <a:latin typeface="Arial" charset="0"/>
                          <a:cs typeface="Arial" charset="0"/>
                        </a:rPr>
                        <a:t>أعترفُ لكَ أيُّها الربُّ إلى الأبدِ، وأُمجدُ اسمَـكَ. لأنَّ رحمتَكَ عظيمةٌ عليَّ. وقد نجيتَ نفسي</a:t>
                      </a:r>
                      <a:r>
                        <a:rPr kumimoji="0" lang="ar-EG" sz="3200" b="0" i="0" u="none" strike="noStrike" cap="none" normalizeH="0" baseline="0">
                          <a:ln>
                            <a:noFill/>
                          </a:ln>
                          <a:solidFill>
                            <a:schemeClr val="bg1"/>
                          </a:solidFill>
                          <a:effectLst/>
                          <a:latin typeface="Arial" charset="0"/>
                          <a:cs typeface="Arial" charset="0"/>
                        </a:rPr>
                        <a:t>.</a:t>
                      </a:r>
                      <a:r>
                        <a:rPr kumimoji="0" lang="ar-EG"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هللويا.</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Arial" charset="0"/>
                        </a:rPr>
                        <a:t>86:12-13</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te célébrerai de tout mon coeur, Seigneur, mon Dieu ! Et je glorifierai ton nom toujours.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Car ta bienveillance est grande envers moi, Et tu délivres mon âme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86:12-13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12 I will praise You, O Lord my God, with all my heart, And I will glorify Your name forevermore.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For great is Your mercy toward me, And You have delivered my soul. </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0810" name="Rectangle 42"/>
          <p:cNvSpPr>
            <a:spLocks noGrp="1" noChangeArrowheads="1"/>
          </p:cNvSpPr>
          <p:nvPr>
            <p:ph type="ctrTitle"/>
          </p:nvPr>
        </p:nvSpPr>
        <p:spPr/>
        <p:txBody>
          <a:bodyPr/>
          <a:lstStyle/>
          <a:p>
            <a:r>
              <a:rPr lang="en-US" dirty="0"/>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41" name="Group 49"/>
          <p:cNvGraphicFramePr>
            <a:graphicFrameLocks noGrp="1"/>
          </p:cNvGraphicFramePr>
          <p:nvPr/>
        </p:nvGraphicFramePr>
        <p:xfrm>
          <a:off x="69850" y="0"/>
          <a:ext cx="9074150" cy="682726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( 20 : 1 ـ 18 )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أوَّل الأُسبوع جاءت مريم المجدليَّة إلى القبر باكراً، والظَّلام باقٍ. فرأت الحجر مرفوعاً عن باب القبر. فأسرعت وجاءت إلى سمعان بطرس وإلى التِّلميذ الآخَر الذي كان يسوع يُحبُّه، </a:t>
                      </a: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400" b="0" i="0" u="sng" strike="noStrike" cap="none" normalizeH="0" baseline="0">
                          <a:ln>
                            <a:noFill/>
                          </a:ln>
                          <a:solidFill>
                            <a:srgbClr val="FF9933"/>
                          </a:solidFill>
                          <a:effectLst/>
                          <a:latin typeface="Arial" charset="0"/>
                          <a:cs typeface="Arial" charset="0"/>
                        </a:rPr>
                        <a:t>Jean 20:1-18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premier jour de la semaine, Marie–Madeleine se rendit au tombeau dès le matin, comme il faisait encore obscur ; et elle vit que la pierre était enlevée du tombeau. 2 Elle courut trouver Simon Pierre et l’autre disciple que Jésus aimait,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400" b="0" i="0" u="sng" strike="noStrike" cap="none" normalizeH="0" baseline="0">
                          <a:ln>
                            <a:noFill/>
                          </a:ln>
                          <a:solidFill>
                            <a:srgbClr val="FF9933"/>
                          </a:solidFill>
                          <a:effectLst/>
                          <a:latin typeface="Arial" charset="0"/>
                          <a:cs typeface="Arial" charset="0"/>
                        </a:rPr>
                        <a:t>John 20:1-18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Now on the first day of the week Mary Magdalene went to the tomb early, while it was still dark, and saw that the stone had been taken away from the tomb. 2 Then she ran and came to Simon Peter, and to the other disciple, whom Jesus loved,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842" name="Rectangle 50"/>
          <p:cNvSpPr>
            <a:spLocks noGrp="1" noChangeArrowheads="1"/>
          </p:cNvSpPr>
          <p:nvPr>
            <p:ph type="ctrTitle"/>
          </p:nvPr>
        </p:nvSpPr>
        <p:spPr/>
        <p:txBody>
          <a:bodyPr/>
          <a:lstStyle/>
          <a:p>
            <a:r>
              <a:rPr lang="en-US" dirty="0"/>
              <a:t>4m</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24" name="Group 36"/>
          <p:cNvGraphicFramePr>
            <a:graphicFrameLocks noGrp="1"/>
          </p:cNvGraphicFramePr>
          <p:nvPr/>
        </p:nvGraphicFramePr>
        <p:xfrm>
          <a:off x="69850" y="0"/>
          <a:ext cx="9074150" cy="641629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وقالت لهما:" قد أخذوا سيِّدي مِن القبر ولستُ أعلم أين وضعوه ". فخرج بطرس والتِّلميذ الآخر وأتيا إلى القبر. وكان الاثنان يركضان معاً. فسبقَ التِّلميذُ الآخَرُ بُطرس</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leur dit : On a enlevé du tombeau le Seigneur, et nous ne savons pas où on l’a mis. 3 Pierre et l’autre disciple sortirent pour aller au tombeau. 4 Ils couraient tous deux ensemble. Mais l’autre disciple courut plus vite que Pierre et arriva le premier au tombeau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r>
                        <a:rPr kumimoji="0" lang="en-CA" sz="2800" b="0" i="0" u="none" strike="noStrike" cap="none" normalizeH="0" baseline="0">
                          <a:ln>
                            <a:noFill/>
                          </a:ln>
                          <a:solidFill>
                            <a:schemeClr val="bg1"/>
                          </a:solidFill>
                          <a:effectLst/>
                          <a:latin typeface="Arial" charset="0"/>
                          <a:cs typeface="Arial" charset="0"/>
                        </a:rPr>
                        <a:t>and said to them, They have taken away the Lord out of the tomb, and we do not know where they have laid Him. 3 Peter therefore went out, and the other disciple, and were going to the tomb. 4 So they both ran together, and the other disciple outran Peter and came to the tomb first.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48" name="Group 32"/>
          <p:cNvGraphicFramePr>
            <a:graphicFrameLocks noGrp="1"/>
          </p:cNvGraphicFramePr>
          <p:nvPr/>
        </p:nvGraphicFramePr>
        <p:xfrm>
          <a:off x="69850" y="0"/>
          <a:ext cx="9074150" cy="6618289"/>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وتقدم أوَّلاً إلى القبر، وتطلع داخلاً ورأى الثِّياب موضوعةً، ولـم يدخل. ثُـمَّ جاء سمعان بطرس يتبعه، ودخل القبر ونظر الأكفان موضوعة، والمنديل ـ الذي كان على رأسه ـ ليس موضوعاً مع الأكفان، بل ملفوفاً وموضوعــاً في ناحية وحده.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se baissa, vit les bandelettes qui étaient là, pourtant il n’entra pas. 6  Simon Pierre qui le suivait, arriva. Il entra dans le tombeau, aperçut les bandelettes qui étaient là 7 et le linge qu’on avait mis sur la tête de Jésus, non pas avec les bandelettes, mais roulé à une place à part.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5 And he, stooping down and looking in, saw the linen cloths lying there; yet he did not go in. 6 Then Simon Peter came, following him, and went into the tomb; and he saw the linen cloths lying there, 7 and the </a:t>
                      </a:r>
                      <a:r>
                        <a:rPr kumimoji="0" lang="en-CA" sz="2600" b="0" i="0" u="none" strike="noStrike" cap="none" normalizeH="0" baseline="0">
                          <a:ln>
                            <a:noFill/>
                          </a:ln>
                          <a:solidFill>
                            <a:schemeClr val="bg1"/>
                          </a:solidFill>
                          <a:effectLst/>
                          <a:latin typeface="Arial" charset="0"/>
                          <a:cs typeface="Arial" charset="0"/>
                        </a:rPr>
                        <a:t>handkerchief</a:t>
                      </a:r>
                      <a:r>
                        <a:rPr kumimoji="0" lang="en-CA" sz="2800" b="0" i="0" u="none" strike="noStrike" cap="none" normalizeH="0" baseline="0">
                          <a:ln>
                            <a:noFill/>
                          </a:ln>
                          <a:solidFill>
                            <a:schemeClr val="bg1"/>
                          </a:solidFill>
                          <a:effectLst/>
                          <a:latin typeface="Arial" charset="0"/>
                          <a:cs typeface="Arial" charset="0"/>
                        </a:rPr>
                        <a:t> that had been around His head, not lying with the linen cloths, but folded together in a place by itself.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4" name="Group 24"/>
          <p:cNvGraphicFramePr>
            <a:graphicFrameLocks noGrp="1"/>
          </p:cNvGraphicFramePr>
          <p:nvPr/>
        </p:nvGraphicFramePr>
        <p:xfrm>
          <a:off x="69850" y="44450"/>
          <a:ext cx="9074150" cy="6429504"/>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دخل أيضاً التِّلميذ الآخر الذي جاء أوَّلاً إلى القبر، فرأى وآمن، لأنَّهم لم يكونوا بعد يعرفون الكتاب: أنَّه ينبغي له أن يقوم من بين الأموات. فمضَى التِّلميذان أيضاً إلى موضعهِما.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Alors l’autre disciple, qui était arrivé le premier au tombeau, entra aussi ; il vit et il crut. 9 Car ils n’avaient pas encore compris l’Écriture, selon laquelle Jésus devait ressusciter d’entre les morts. 10 Et les disciples s’en retournèrent chez 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Then the other disciple, who came to the tomb first, went in also; and he saw and believed. 9 For as yet they did not know the Scripture, that He must rise again from the dead. 10 Then the disciples went away again to their own homes.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98" name="Group 34"/>
          <p:cNvGraphicFramePr>
            <a:graphicFrameLocks noGrp="1"/>
          </p:cNvGraphicFramePr>
          <p:nvPr/>
        </p:nvGraphicFramePr>
        <p:xfrm>
          <a:off x="69850" y="44450"/>
          <a:ext cx="9074150" cy="6344160"/>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مريم فكانت واقفةً عند القبر خارجاً تبكي. وفيما هيَ تبكي تطلَّعت داخل القبر، فأبصرت ملاكين جالِسين بلباس بيضٍ واحداً عند رأسه والآخر عند رجليه، حيثُ كان جسد يسوع موضوعاً.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Cependant, Marie se tenait dehors, près du tombeau, et pleurait. Comme elle pleurait, elle se baissa pour regarder dans le tombeau 12 et vit deux anges vêtus de blanc, assis à la place où avait été couché le corps de Jésus, l’un à la tête, l’autre aux pieds.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11 But Mary stood outside by the tomb weeping, and as she wept she stooped down and looked into the tomb. 12 And she saw two angels in white sitting, one at the head and the other at the feet, where the body of Jesus had lain.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63" name="Group 27"/>
          <p:cNvGraphicFramePr>
            <a:graphicFrameLocks noGrp="1"/>
          </p:cNvGraphicFramePr>
          <p:nvPr/>
        </p:nvGraphicFramePr>
        <p:xfrm>
          <a:off x="69850" y="115888"/>
          <a:ext cx="9074150" cy="6049963"/>
        </p:xfrm>
        <a:graphic>
          <a:graphicData uri="http://schemas.openxmlformats.org/drawingml/2006/table">
            <a:tbl>
              <a:tblPr rtl="1"/>
              <a:tblGrid>
                <a:gridCol w="3995737">
                  <a:extLst>
                    <a:ext uri="{9D8B030D-6E8A-4147-A177-3AD203B41FA5}">
                      <a16:colId xmlns:a16="http://schemas.microsoft.com/office/drawing/2014/main" val="20000"/>
                    </a:ext>
                  </a:extLst>
                </a:gridCol>
                <a:gridCol w="5078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لها: " يا امرأة، ما بالكِ تبكين؟ " فقالت لهما: " إنَّهم أخذوا سيديِّ ولستُ أعلم أين وضعوه ". ولمَّا التفتت إلى الوراء، فنظرت يسوع واقفاً،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lui dirent : Femme, pourquoi pleures–tu ? Elle leur répondit : Parce qu’on a enlevé mon Seigneur, et je ne sais où on l’a mis. 14 En disant cela, elle se retourna et vit Jésus debout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Then they said to her, Woman, why are you weeping? She said to them, Because they have taken away my Lord, and I do not know where they have laid Him. 14 Now when she had said this, she turned around and saw Jesus standing there,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16" name="Group 28"/>
          <p:cNvGraphicFramePr>
            <a:graphicFrameLocks noGrp="1"/>
          </p:cNvGraphicFramePr>
          <p:nvPr/>
        </p:nvGraphicFramePr>
        <p:xfrm>
          <a:off x="69850" y="115888"/>
          <a:ext cx="9074150" cy="634416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تعلم أنه يسوع. فقال لها يسوع: " يا امرأة، لماذا تبكين؟ ومَن تطلبين؟ " فظنَّت تلكَ أنه البُستانيُّ، فقالت له: " يا سيِّدي، إن كُنت أنت قد حملته فاعلِمني أين وضعته، وأنا آخذه ". قال لها يسوع: " يا مريم!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elle ne savait pas que c’était Jésus. 15  Jésus lui dit : Femme, pourquoi pleures tu ? Qui cherches tu ? Pensant que c’était le jardinier, elle lui dit : Seigneur, si c’est toi qui l’as emporté, dis moi où tu l’as mis, et je le prendrai. 16 Jésus lui dit : Marie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did not know that it was Jesus. 15 Jesus said to her, Woman, why are you weeping? Whom are you seeking? She, supposing Him to be the gardener, said to Him, Sir, if You have carried Him away, tell me where You have laid Him, and I will take Him away. 16 Jesus said to her, Mary!</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39" name="Group 27"/>
          <p:cNvGraphicFramePr>
            <a:graphicFrameLocks noGrp="1"/>
          </p:cNvGraphicFramePr>
          <p:nvPr/>
        </p:nvGraphicFramePr>
        <p:xfrm>
          <a:off x="69850" y="115888"/>
          <a:ext cx="9074150" cy="683184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فالتفتت تلك وقالت له بالعبرانية: " رَبُّوني " الذي تفسيره يا مُعلِّم. قال لها يسوع: " لا تلمسيني لأنِّي لم أَصعَد بعدُ إلى أبي. ولكن امضي إلى إخوتي وقولي لهم: إنِّي صاعدٌ إلى أبي الذي هـو أبوكم، وإلهي الذي هو إلهكم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 se retourna et lui dit en hébreu : Rabbouni, c’est–à–dire : Maître ! 17  Jésus lui dit : Ne me touche pas ; car je ne suis pas encore monté vers mon Père. Mais va vers mes frères et dis–leur que je monte vers mon Père et votre Père, vers mon Dieu et votre Dieu.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She turned and said to Him, Rabboni! (which is to say, Teacher). 17 Jesus said to her, Do not cling to Me, for I have not yet ascended to My Father; but go to My brethren and say to them, `I am ascending to My Father and your Father, and to My God and your God.'</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378" name="Group 66"/>
          <p:cNvGraphicFramePr>
            <a:graphicFrameLocks noGrp="1"/>
          </p:cNvGraphicFramePr>
          <p:nvPr/>
        </p:nvGraphicFramePr>
        <p:xfrm>
          <a:off x="69850" y="115888"/>
          <a:ext cx="8966200" cy="5691188"/>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فجاءت مريم المجدليَّة، وأخبرت التَّلاميذ أنَّها رأت الربَّ، وأنَّه قال لها هذا.</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Marie–Madeleine vint annoncer aux disciples qu’elle avait vu le Seigneur, et qu’il lui avait dit ces choses.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18 Mary Magdalene came and told the disciples that she had seen the Lord, and that He had spoken these things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25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25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25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393" name="Group 57"/>
          <p:cNvGraphicFramePr>
            <a:graphicFrameLocks noGrp="1"/>
          </p:cNvGraphicFramePr>
          <p:nvPr/>
        </p:nvGraphicFramePr>
        <p:xfrm>
          <a:off x="69850" y="0"/>
          <a:ext cx="9074150" cy="669874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الثانية إ</a:t>
                      </a:r>
                      <a:r>
                        <a:rPr kumimoji="0" lang="ar-EG" sz="3200" b="0" i="0" u="sng" strike="noStrike" cap="none" normalizeH="0" baseline="0">
                          <a:ln>
                            <a:noFill/>
                          </a:ln>
                          <a:solidFill>
                            <a:srgbClr val="FF9900"/>
                          </a:solidFill>
                          <a:effectLst/>
                          <a:latin typeface="Arial" charset="0"/>
                          <a:cs typeface="Arial" charset="0"/>
                        </a:rPr>
                        <a:t>لى </a:t>
                      </a:r>
                      <a:r>
                        <a:rPr kumimoji="0" lang="ar-SA" sz="3200" b="0" i="0" u="sng" strike="noStrike" cap="none" normalizeH="0" baseline="0">
                          <a:ln>
                            <a:noFill/>
                          </a:ln>
                          <a:solidFill>
                            <a:srgbClr val="FF9900"/>
                          </a:solidFill>
                          <a:effectLst/>
                          <a:latin typeface="Arial" charset="0"/>
                          <a:cs typeface="Arial" charset="0"/>
                        </a:rPr>
                        <a:t>أهل فيلبي</a:t>
                      </a:r>
                      <a:r>
                        <a:rPr kumimoji="0" lang="ar-EG" sz="2400" b="0" i="0" u="sng" strike="noStrike" cap="none" normalizeH="0" baseline="0">
                          <a:ln>
                            <a:noFill/>
                          </a:ln>
                          <a:solidFill>
                            <a:srgbClr val="FF9900"/>
                          </a:solidFill>
                          <a:effectLst/>
                          <a:latin typeface="Arial" charset="0"/>
                          <a:cs typeface="Arial" charset="0"/>
                        </a:rPr>
                        <a:t>( </a:t>
                      </a:r>
                      <a:r>
                        <a:rPr kumimoji="0" lang="ar-SA" sz="2400" b="0" i="0" u="sng" strike="noStrike" cap="none" normalizeH="0" baseline="0">
                          <a:ln>
                            <a:noFill/>
                          </a:ln>
                          <a:solidFill>
                            <a:srgbClr val="FF9900"/>
                          </a:solidFill>
                          <a:effectLst/>
                          <a:latin typeface="Arial" charset="0"/>
                          <a:cs typeface="Arial" charset="0"/>
                        </a:rPr>
                        <a:t>1 : 27 ـ 30 ، 2 : 1 ـ 11)</a:t>
                      </a:r>
                      <a:endParaRPr kumimoji="0" lang="ar-EG" sz="24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فَقط عيشوا كما يَحقُّ لإنجيل المسيح، حتَّى إذا جئتُ ورَأيتُكُمْ، أو كُنتُ غائباً أسمَعُ عنكُم أنَّكُم تَثبتونَ في روح واحدٍ، مُجاهدينَ مَعاً بنفسٍ واحدةٍ لإيمانِ الإنجيل،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Philippians 1:27-2:11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27  Seulement, conduisez–vous d’une manière digne de l’Évangile du Christ, afin que, soit que je vienne vous voir, soit que je reste absent, j’entende dire de vous que vous demeurez fermes dans un même esprit, combattant d’une même âme pour la foi de l’Évangile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Philippians 1:27-2:11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27 Only let your conduct be worthy of the gospel of Christ, so that whether I come and see you or am absent, I may hear of your affairs, that you stand fast in one spirit, with one mind striving together for the faith of the gospel,</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394" name="Rectangle 58"/>
          <p:cNvSpPr>
            <a:spLocks noGrp="1" noChangeArrowheads="1"/>
          </p:cNvSpPr>
          <p:nvPr>
            <p:ph type="ctrTitle"/>
          </p:nvPr>
        </p:nvSpPr>
        <p:spPr/>
        <p:txBody>
          <a:bodyPr/>
          <a:lstStyle/>
          <a:p>
            <a:r>
              <a:rPr lang="en-US" dirty="0"/>
              <a:t>4p</a:t>
            </a: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410" name="Group 50"/>
          <p:cNvGraphicFramePr>
            <a:graphicFrameLocks noGrp="1"/>
          </p:cNvGraphicFramePr>
          <p:nvPr/>
        </p:nvGraphicFramePr>
        <p:xfrm>
          <a:off x="69850" y="44450"/>
          <a:ext cx="9074150" cy="608958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مُخَوَّفينَ بشيءٍ مِن المُقاومينَ، الأمرُ الذي هو لهُم بيِّنَةٌ للهلاك، وأمَّا لكُم فَلِلخلاص، وذلكَ مِن اللـه. لأنَّهُ قد وُهِبَ لكُم لأجل المسيح لا أن تُؤمِنوا به فَقَط، بَل أيضاً أن تَتَألَّمُوا لأجلِهِ.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sans vous laisser aucunement intimider par les adversaires. C’est pour eux une preuve de perdition, mais pour vous de salut, 29 et cela de la part de Dieu ; car il vous a été fait la grâce non seulement de croire en Christ, mais encore de souffrir pour lui,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28 and not in any way terrified by your adversaries, which is to them a proof of perdition, but to you of salvation, and that from God. 29 For to you it has been granted on behalf of Christ, not only to believe in Him, but also to suffer for His sake,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21" name="Group 33"/>
          <p:cNvGraphicFramePr>
            <a:graphicFrameLocks noGrp="1"/>
          </p:cNvGraphicFramePr>
          <p:nvPr/>
        </p:nvGraphicFramePr>
        <p:xfrm>
          <a:off x="69850" y="44450"/>
          <a:ext cx="9074150" cy="5806378"/>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إذْ لكُم الجهاد عَينُهُ الذي رَأيتُموهُ فيَّ، والآن تَسمَعونه فيَّ أيضاً. فإنْ كانَ وعظٌ مَا في المسيح. إن كان عزاءٌ ما للمحبَّةِ. إن كانت شركةٌ ما في الرُّوح.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en soutenant le même combat que vous m’avez vu livrer et que, vous l’apprenez, je livre encore maintenant. 1  S’il y a donc quelque consolation en Christ, s’il y a quelque encouragement dans l’amour, s’il y a quelque communion de l’Esprit,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30 having the same conflict which you saw in me and now hear is in me. 2:1 Therefore if there is any consolation in Christ, if any comfort of love, if any fellowship of the Spirit,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29" name="Group 21"/>
          <p:cNvGraphicFramePr>
            <a:graphicFrameLocks noGrp="1"/>
          </p:cNvGraphicFramePr>
          <p:nvPr/>
        </p:nvGraphicFramePr>
        <p:xfrm>
          <a:off x="69850" y="44450"/>
          <a:ext cx="9074150" cy="5689601"/>
        </p:xfrm>
        <a:graphic>
          <a:graphicData uri="http://schemas.openxmlformats.org/drawingml/2006/table">
            <a:tbl>
              <a:tblPr rtl="1"/>
              <a:tblGrid>
                <a:gridCol w="5292725">
                  <a:extLst>
                    <a:ext uri="{9D8B030D-6E8A-4147-A177-3AD203B41FA5}">
                      <a16:colId xmlns:a16="http://schemas.microsoft.com/office/drawing/2014/main" val="20000"/>
                    </a:ext>
                  </a:extLst>
                </a:gridCol>
                <a:gridCol w="378142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كانت أحشاءٌ ورأفةٌ، فتمِّموا فرَحي حتَّى تَفتكِروا فِكراً واحِداً ولكُم محبَّةٌ واحدةٌ بنفسٍ واحدةٍ، مُفتكرين شيئاً واحداً،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 y a quelque compassion et quelque miséricorde, 2 mettez le comble à ma joie afin d’avoir une même pensée ; ayez un même amour, une même âme, une seule pensée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if any affection and mercy, 2 fulfill my joy by being like-minded, having the same love, being of one accord, of one mind.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26" name="Group 42"/>
          <p:cNvGraphicFramePr>
            <a:graphicFrameLocks noGrp="1"/>
          </p:cNvGraphicFramePr>
          <p:nvPr/>
        </p:nvGraphicFramePr>
        <p:xfrm>
          <a:off x="69850" y="0"/>
          <a:ext cx="9074150" cy="683184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تصنعوا شيئاً بتحزُّبٍ أو بعُجبٍ، بل بتواضُع، حاسبين بعضُكُمُ البعضَ أفضَلَ مِن أنفُسِهم. لا تنظُروا كلُّ واحدٍ إلى ما هو لِنفسهِ، فقط بل كلُّ واحدٍ إلى ما هو للآخرين أيضاً. فليكن هذا الفكرُ في كلِّ واحدٍ منكُم وهذا هو الذي  في المسيح يسوع أيضاً: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ne faites rien par rivalité ou par vaine gloire, mais dans l’humilité, estimez les autres supérieurs à vous–mêmes. 4 Que chacun de vous, au lieu de considérer ses propres intérêts, considère aussi ceux des autres. 5 Ayez en vous la pensée qui était en Christ–Jésus,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Let nothing be done through selfish ambition or conceit, but in lowliness of mind let each esteem others better than himself. 4 Let each of you look out not only for his own interests, but also for the interests of others. 5 Let this mind be in you which was also in Christ Jesus,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58" name="Group 50"/>
          <p:cNvGraphicFramePr>
            <a:graphicFrameLocks noGrp="1"/>
          </p:cNvGraphicFramePr>
          <p:nvPr/>
        </p:nvGraphicFramePr>
        <p:xfrm>
          <a:off x="69850" y="44450"/>
          <a:ext cx="9074150" cy="5618163"/>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إذ كان في صورةِ اللـهِ، لم يَحسِب خُلسَةً أن يكونَ مُعادِلاً للـه. لكنَّهُ أخلى نفسهُ، آخذاً صورة عبدٍ، صائِراً في شِبهِ النَّاس.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lui dont la condition était celle de Dieu, il n’a pas estimé comme une proie à arracher d’être égal avec Dieu, 7 mais il s’est dépouillé lui–même, en prenant la condition d’esclave, en devenant semblable aux hommes ; après s’être trouvé dans la situation d’un homme,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6 who, being in the form of God, did not consider it robbery to be equal with God, 7 but made Himself of no reputation, taking the form of a bondservant, and coming in the likeness of men.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75" name="Group 19"/>
          <p:cNvGraphicFramePr>
            <a:graphicFrameLocks noGrp="1"/>
          </p:cNvGraphicFramePr>
          <p:nvPr/>
        </p:nvGraphicFramePr>
        <p:xfrm>
          <a:off x="69850" y="0"/>
          <a:ext cx="9074150" cy="5662613"/>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وُجِدَ في الهيئةِ كإنسانٍ وضَعَ نفسهُ وأطاعَ حتَّى الموتَ موتَ الصَّليبِ. لذلكَ زادهُ اللـهُ رفعة، وأنعم عليهِ بِاسم فوقَ كلِّ اسم.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s’est humilié lui–même en devenant obéissant jusqu’à la mort, la mort sur la croix. 9 C’est pourquoi aussi Dieu l’a souverainement élevé et lui a donné le nom qui est au–dessus de tout nom,</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And being found in appearance as a man, He humbled Himself and became obedient to the point of death, even the death of the cross. 9 Therefore God also has highly exalted Him and given Him the name which is above every name,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55" name="Group 43"/>
          <p:cNvGraphicFramePr>
            <a:graphicFrameLocks noGrp="1"/>
          </p:cNvGraphicFramePr>
          <p:nvPr/>
        </p:nvGraphicFramePr>
        <p:xfrm>
          <a:off x="69850" y="0"/>
          <a:ext cx="9074150" cy="5807076"/>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تَجثُوا بِاسم يسوعَ كلُّ ركبةٍ ممَّنْ في السَّماءِ ومَن على الأرضِ ومَن تحتَ الأرضِ، ويعترفَ كلُّ لسانٍ أنَّ يسوعَ المسيحَ هو ربٌّ لمجدِ اللـهِ الآبِ.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afin qu’au nom de Jésus tout genou fléchisse dans les cieux, sur la terre et sous la terre, 11 et que toute langue confesse que Jésus–Christ est Seigneur, à la gloire de Dieu le Père.</a:t>
                      </a:r>
                      <a:endParaRPr kumimoji="0" lang="ar-EG" sz="2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that at the name of Jesus every knee should bow, of those in heaven, and of those on earth, and of those under the earth, 11 and that every tongue should confess that Jesus Christ is Lord, to the glory of God the Father.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87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87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42" name="Group 62"/>
          <p:cNvGraphicFramePr>
            <a:graphicFrameLocks noGrp="1"/>
          </p:cNvGraphicFramePr>
          <p:nvPr/>
        </p:nvGraphicFramePr>
        <p:xfrm>
          <a:off x="69850" y="0"/>
          <a:ext cx="9074150" cy="623170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الأولى( 1 : 25 ـ 2 :1 ـ 10 )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الكلمة التي بُشِّرتُم بها. فاطرحوا عنكم إذاً كلّ شرٍّ وكل غش وكل رياءٍ وكل حسدٍ وكل نميمةٍ،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1:25-2:10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Rejetez donc toute méchanceté et toute fraude, l’hypocrisie, l’envie et toute médisance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1:25-2:10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But the word of the Lord endures forever. Now this is the word which by the gospel was preached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laying aside all malice, all deceit,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8543" name="Rectangle 63"/>
          <p:cNvSpPr>
            <a:spLocks noGrp="1" noChangeArrowheads="1"/>
          </p:cNvSpPr>
          <p:nvPr>
            <p:ph type="ctrTitle"/>
          </p:nvPr>
        </p:nvSpPr>
        <p:spPr/>
        <p:txBody>
          <a:bodyPr/>
          <a:lstStyle/>
          <a:p>
            <a:r>
              <a:rPr lang="en-US" dirty="0"/>
              <a:t>4c</a:t>
            </a: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53" name="Group 49"/>
          <p:cNvGraphicFramePr>
            <a:graphicFrameLocks noGrp="1"/>
          </p:cNvGraphicFramePr>
          <p:nvPr/>
        </p:nvGraphicFramePr>
        <p:xfrm>
          <a:off x="69850" y="0"/>
          <a:ext cx="9074150" cy="6344160"/>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وكأطفال مَولُودِينَ الآن اشتهوا اللبن العقلي العديم الغشِّ لكي تَنموا به للخلاصِ. إن كنتم قد ذُقتُم أن الربَّ صالحٌ. الذي إذ تأتونَ إليه حجراً حيَّـاً مَرذولاً من النَّاس ولكن مُختارٌ من الله وكريمٌ.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898" name="Group 34"/>
          <p:cNvGraphicFramePr>
            <a:graphicFrameLocks noGrp="1"/>
          </p:cNvGraphicFramePr>
          <p:nvPr/>
        </p:nvGraphicFramePr>
        <p:xfrm>
          <a:off x="69850" y="115888"/>
          <a:ext cx="9074150" cy="5618163"/>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أنتُم أيضاً كحجارةٍ حيَّةٍ مَبنِيِّيـن بيتـاً روحانياً، كهنوتاً طاهراً لتقديم ذبائحَ روحيَّةٍ مقبولةٍ عند اللهِ بيسوع المسيح.</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33" name="Group 17"/>
          <p:cNvGraphicFramePr>
            <a:graphicFrameLocks noGrp="1"/>
          </p:cNvGraphicFramePr>
          <p:nvPr/>
        </p:nvGraphicFramePr>
        <p:xfrm>
          <a:off x="69850" y="44450"/>
          <a:ext cx="9074150" cy="5318698"/>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7207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مكتوبٌ في الكتاب إنِّي هأنذا أضعُ في صِهيونَ حجراً مُختاراً في رأس الزاويةِ كريمـاً والذي يؤمن به لن يُخـزى،</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car il y a dans l’Écriture : Voici, je pose en Sion une pierre angulaire, choisie, précieuse, Et celui qui croit en elle ne sera pas confondu.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it is also contained in the Scripture, Behold, I lay in Zion A chief cornerstone, elect, precious, And he who believes on Him will by no means be put to shame.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62" name="Group 26"/>
          <p:cNvGraphicFramePr>
            <a:graphicFrameLocks noGrp="1"/>
          </p:cNvGraphicFramePr>
          <p:nvPr/>
        </p:nvGraphicFramePr>
        <p:xfrm>
          <a:off x="69850" y="0"/>
          <a:ext cx="9074150" cy="67708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فلكُم أنتُم أيُّهـا الذين تُؤمنـون الكرامة، وأمَّا الذين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يؤمنون فالحجرُ الذي رذَلَهُ البنَّاؤون هو قد صار رأس الزَّاوية وحجر عثرةٍ وصخرةَ شكٍ. الذين يَعثُرونَ بالكلمة غير موافقينَ للذى وُضِعُوا لهُ.</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L’honneur est donc pour vous qui croyez. Mais, pour les incrédules, La pierre qu’ont rejetée ceux qui bâtissaient Est devenue la principale, celle de l’angle Et une pierre </a:t>
                      </a:r>
                      <a:r>
                        <a:rPr kumimoji="0" lang="fr-FR" sz="2600" b="0" i="0" u="none" strike="noStrike" cap="none" normalizeH="0" baseline="0">
                          <a:ln>
                            <a:noFill/>
                          </a:ln>
                          <a:solidFill>
                            <a:schemeClr val="bg1"/>
                          </a:solidFill>
                          <a:effectLst/>
                          <a:latin typeface="Arial" charset="0"/>
                          <a:cs typeface="Arial" charset="0"/>
                        </a:rPr>
                        <a:t>d’achoppement</a:t>
                      </a:r>
                      <a:r>
                        <a:rPr kumimoji="0" lang="fr-FR" sz="2800" b="0" i="0" u="none" strike="noStrike" cap="none" normalizeH="0" baseline="0">
                          <a:ln>
                            <a:noFill/>
                          </a:ln>
                          <a:solidFill>
                            <a:schemeClr val="bg1"/>
                          </a:solidFill>
                          <a:effectLst/>
                          <a:latin typeface="Arial" charset="0"/>
                          <a:cs typeface="Arial" charset="0"/>
                        </a:rPr>
                        <a:t> Et un rocher de scandale. 8  Ils s’y achoppent en désobéissant à la parole, et c’est à quoi ils ont été destinés.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to you who believe, He is precious; but to those who are disobedient, The stone which the builders rejected Has become the chief cornerstone, 8 and A stone of stumbling And a rock of offense. They stumble, being </a:t>
                      </a:r>
                      <a:r>
                        <a:rPr kumimoji="0" lang="en-US" sz="2600" b="0" i="0" u="none" strike="noStrike" cap="none" normalizeH="0" baseline="0">
                          <a:ln>
                            <a:noFill/>
                          </a:ln>
                          <a:solidFill>
                            <a:schemeClr val="bg1"/>
                          </a:solidFill>
                          <a:effectLst/>
                          <a:latin typeface="Arial" charset="0"/>
                          <a:cs typeface="Arial" charset="0"/>
                        </a:rPr>
                        <a:t>disobedient to</a:t>
                      </a:r>
                      <a:r>
                        <a:rPr kumimoji="0" lang="en-US" sz="2800" b="0" i="0" u="none" strike="noStrike" cap="none" normalizeH="0" baseline="0">
                          <a:ln>
                            <a:noFill/>
                          </a:ln>
                          <a:solidFill>
                            <a:schemeClr val="bg1"/>
                          </a:solidFill>
                          <a:effectLst/>
                          <a:latin typeface="Arial" charset="0"/>
                          <a:cs typeface="Arial" charset="0"/>
                        </a:rPr>
                        <a:t> the word, to which they also were appointed.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92" name="Group 32"/>
          <p:cNvGraphicFramePr>
            <a:graphicFrameLocks noGrp="1"/>
          </p:cNvGraphicFramePr>
          <p:nvPr/>
        </p:nvGraphicFramePr>
        <p:xfrm>
          <a:off x="69850" y="44450"/>
          <a:ext cx="9074150" cy="614045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فجنسٌ مُختارٌ وكهنوتٌ ملوكيٌّ وأُمَّةٌ مُقدَّسةٌ وشعبٌ مُبررٌ لكي تُخبِروا بفضائلِ ذاك الذي دعاكُم من الظُّلمةِ إلى نورهِ العجيبِ،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2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62" name="Group 22"/>
          <p:cNvGraphicFramePr>
            <a:graphicFrameLocks noGrp="1"/>
          </p:cNvGraphicFramePr>
          <p:nvPr/>
        </p:nvGraphicFramePr>
        <p:xfrm>
          <a:off x="69850" y="0"/>
          <a:ext cx="9074150" cy="6256338"/>
        </p:xfrm>
        <a:graphic>
          <a:graphicData uri="http://schemas.openxmlformats.org/drawingml/2006/table">
            <a:tbl>
              <a:tblPr rtl="1"/>
              <a:tblGrid>
                <a:gridCol w="5508625">
                  <a:extLst>
                    <a:ext uri="{9D8B030D-6E8A-4147-A177-3AD203B41FA5}">
                      <a16:colId xmlns:a16="http://schemas.microsoft.com/office/drawing/2014/main" val="20000"/>
                    </a:ext>
                  </a:extLst>
                </a:gridCol>
                <a:gridCol w="356552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وأمَّا الآن فأنتُم صِرتُم شعبُ اللـه، الذين كنتُم غير مرحومينَ وأمَّا الآن فمرحُومونَ.</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2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1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17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317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577" name="Group 49"/>
          <p:cNvGraphicFramePr>
            <a:graphicFrameLocks noGrp="1"/>
          </p:cNvGraphicFramePr>
          <p:nvPr/>
        </p:nvGraphicFramePr>
        <p:xfrm>
          <a:off x="69850" y="0"/>
          <a:ext cx="9074150" cy="658800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الأطهار( 19 : 11 ـ 22 )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كثيرة، حتَّى أنهم كانوا يأخذون مناديل ومآزر من على جسده ويضعونها على المرضى، فتزول عنهم الأمراض، وتخرج الأرواح الشِّرِّيرة. </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a:t>
                      </a:r>
                      <a:r>
                        <a:rPr kumimoji="0" lang="en-US" sz="2800" b="0" i="0" u="sng" strike="noStrike" cap="none" normalizeH="0" baseline="0">
                          <a:ln>
                            <a:noFill/>
                          </a:ln>
                          <a:solidFill>
                            <a:srgbClr val="FF9900"/>
                          </a:solidFill>
                          <a:effectLst/>
                          <a:latin typeface="Arial" charset="0"/>
                          <a:cs typeface="Arial" charset="0"/>
                        </a:rPr>
                        <a:t> </a:t>
                      </a:r>
                      <a:r>
                        <a:rPr kumimoji="0" lang="en-CA" sz="2800" b="0" i="0" u="sng" strike="noStrike" cap="none" normalizeH="0" baseline="0">
                          <a:ln>
                            <a:noFill/>
                          </a:ln>
                          <a:solidFill>
                            <a:srgbClr val="FF9900"/>
                          </a:solidFill>
                          <a:effectLst/>
                          <a:latin typeface="Arial" charset="0"/>
                          <a:cs typeface="Arial" charset="0"/>
                        </a:rPr>
                        <a:t>19:11-22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 12  au point qu’on appliquait sur les malades des linges ou des étoffes qui avaient touché son corps ; alors les maladies les quittaient, et les esprits mauvais sortaient.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Acts 19:11-22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578" name="Rectangle 50"/>
          <p:cNvSpPr>
            <a:spLocks noGrp="1" noChangeArrowheads="1"/>
          </p:cNvSpPr>
          <p:nvPr>
            <p:ph type="ctrTitle"/>
          </p:nvPr>
        </p:nvSpPr>
        <p:spPr/>
        <p:txBody>
          <a:bodyPr/>
          <a:lstStyle/>
          <a:p>
            <a:r>
              <a:rPr lang="en-US"/>
              <a:t>4a</a:t>
            </a: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596" name="Group 44"/>
          <p:cNvGraphicFramePr>
            <a:graphicFrameLocks noGrp="1"/>
          </p:cNvGraphicFramePr>
          <p:nvPr/>
        </p:nvGraphicFramePr>
        <p:xfrm>
          <a:off x="69850" y="0"/>
          <a:ext cx="9074150" cy="6904992"/>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فابتدأ قومٌ من اليهود الطَّوَّافين المُعَزِّمِينَ أن يُسمُّوا بِاسم الربِّ يسوع على الذين بهم الأرواح الشرِّيرة قائلين: " نستحلفكم بالربِّ يسوع الذي يَكرز به بولس! " وكان سبعة بنين لواحد يُدعَى سكاوا، يهوديّ رئيس كهنة يفعلون هذا.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 14  Ceux qui agissaient ainsi étaient sept fils d’un certain Scéva, un des principaux sacrificateurs juifs.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26" name="Group 50"/>
          <p:cNvGraphicFramePr>
            <a:graphicFrameLocks noGrp="1"/>
          </p:cNvGraphicFramePr>
          <p:nvPr/>
        </p:nvGraphicFramePr>
        <p:xfrm>
          <a:off x="69850" y="115888"/>
          <a:ext cx="9074150" cy="6602922"/>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6492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الرُّوح الشرِّير وقال لهم: " أمَّا يسوع فأنا أعرفه، وبولس أنا أَعْلَمُهُ، أمَّا أنتـم فمَن أنتـم؟ " فـوثب عليهم الرجـل الـذي كان بـه الرُّوح الشِّرير، وتسلط وقوي عليهم، حتى هربوا من ذلك البيت عراة مشدوخي الرؤوس.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561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10" name="Group 26"/>
          <p:cNvGraphicFramePr>
            <a:graphicFrameLocks noGrp="1"/>
          </p:cNvGraphicFramePr>
          <p:nvPr/>
        </p:nvGraphicFramePr>
        <p:xfrm>
          <a:off x="69850" y="0"/>
          <a:ext cx="9074150" cy="591744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ظاهراً لجميع اليهود واليونانيِّين السَّاكنين في أفسس. فوقع خوفٌ على جميعهم، وكان اسم الربِّ يسوع يتعظَّم. وكان كثيرون من الذين آمنوا يأتون مُعترفين ومُخبرين بأفعالهم،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34" name="Group 26"/>
          <p:cNvGraphicFramePr>
            <a:graphicFrameLocks noGrp="1"/>
          </p:cNvGraphicFramePr>
          <p:nvPr/>
        </p:nvGraphicFramePr>
        <p:xfrm>
          <a:off x="69850" y="0"/>
          <a:ext cx="9074150" cy="6344160"/>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يُقدِّمون كتبهم ويحرقونها أمام الجميع. وحسبوا أثمانها فوجدوها تُقدر بخمسة ربوات من الفضَّة. هكذا كانت كلمة الربِّ تنمو وتقوى بشدَّةٍ.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65" name="Group 33"/>
          <p:cNvGraphicFramePr>
            <a:graphicFrameLocks noGrp="1"/>
          </p:cNvGraphicFramePr>
          <p:nvPr/>
        </p:nvGraphicFramePr>
        <p:xfrm>
          <a:off x="34925" y="115888"/>
          <a:ext cx="9109075" cy="5978526"/>
        </p:xfrm>
        <a:graphic>
          <a:graphicData uri="http://schemas.openxmlformats.org/drawingml/2006/table">
            <a:tbl>
              <a:tblPr rtl="1"/>
              <a:tblGrid>
                <a:gridCol w="428466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كمِلَت هذه الأُمور، وضعَ بولس في نفسهِ أنَّه بعدما يجتازُ في مكدونيَّة وأخائية يذهبُ إلى أورشليم، قائلاً: " إنِّي بعد ما اذهب إلى هناك ينبغي لي أن أرى رومية أيضاً ".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Après ces événements, Paul forma le projet d’aller à Jérusalem, en traversant la Macédoine et l’Achaïe. Il disait : Après m’y être rendu, il me faudra aussi voir Rome.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When these things were accomplished, Paul purposed in the Spirit, when he had passed through Macedonia and Achaia, to go to Jerusalem, saying, After I have been there, I must also see Rome.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82" name="Group 26"/>
          <p:cNvGraphicFramePr>
            <a:graphicFrameLocks noGrp="1"/>
          </p:cNvGraphicFramePr>
          <p:nvPr/>
        </p:nvGraphicFramePr>
        <p:xfrm>
          <a:off x="69850" y="115888"/>
          <a:ext cx="8966200" cy="6405120"/>
        </p:xfrm>
        <a:graphic>
          <a:graphicData uri="http://schemas.openxmlformats.org/drawingml/2006/table">
            <a:tbl>
              <a:tblPr rtl="1"/>
              <a:tblGrid>
                <a:gridCol w="424815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6492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فأرسلَ إلى مكدونيَّة اثنينِ مِن الذينَ كانوا يخدِمونَهُ: أرسطوس وتيموثاوس، وأمَّا هو فلبثَ زماناً في أسيَّا.</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 envoya en Macédoine deux de ses aides, Timothée et Éraste, et resta lui–même quelque temps encore en Asie.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22 So he sent into Macedonia two of those who ministered to him, Timothy and Erastus, but he himself stayed in Asia for a time.</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51" name="Group 51"/>
          <p:cNvGraphicFramePr>
            <a:graphicFrameLocks noGrp="1"/>
          </p:cNvGraphicFramePr>
          <p:nvPr/>
        </p:nvGraphicFramePr>
        <p:xfrm>
          <a:off x="69850" y="0"/>
          <a:ext cx="9074150" cy="6426646"/>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مور( 39 : 5 ، 15 )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وأنتَ أيُّها الربُّ إلهي جعلتَ عجائِبَكَ كثيرةً. وفي أفكارِكَ ليسَ مَن يُشبِهُكَ. وليقُل في كلِّ حينٍ. الذينَ يحبونَ خلاصكَ.فليَعظُم الربُّ.</a:t>
                      </a:r>
                      <a:r>
                        <a:rPr kumimoji="0" lang="ar-EG"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هللويا</a:t>
                      </a:r>
                      <a:endParaRPr kumimoji="0" lang="ar-SA"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a:t>
                      </a:r>
                      <a:r>
                        <a:rPr kumimoji="0" lang="en-CA" sz="3600" b="0" i="0" u="sng" strike="noStrike" cap="none" normalizeH="0" baseline="0">
                          <a:ln>
                            <a:noFill/>
                          </a:ln>
                          <a:solidFill>
                            <a:srgbClr val="FF9933"/>
                          </a:solidFill>
                          <a:effectLst/>
                          <a:latin typeface="Arial" charset="0"/>
                          <a:cs typeface="Arial" charset="0"/>
                        </a:rPr>
                        <a:t>40:5,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Tu as multiplié, Éternel, mon Dieu, Tes merveilles et tes desseins en notre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Que ceux qui aiment ton salut Disent sans cesse : Exalté soit l’Éternel. </a:t>
                      </a:r>
                      <a:r>
                        <a:rPr kumimoji="0" lang="fr-CA"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a:ln>
                            <a:noFill/>
                          </a:ln>
                          <a:solidFill>
                            <a:srgbClr val="FF9933"/>
                          </a:solidFill>
                          <a:effectLst/>
                          <a:latin typeface="Arial" charset="0"/>
                          <a:cs typeface="Arial" charset="0"/>
                        </a:rPr>
                        <a:t>Psalms 40: 5,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Many, O Lord my God, are Your wonderful works Which You have done; And Your thoughts toward us Cannot be recounted to You in order.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Let such as love Your salvation say continually, The Lord be magnified. </a:t>
                      </a: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652" name="Rectangle 52"/>
          <p:cNvSpPr>
            <a:spLocks noGrp="1" noChangeArrowheads="1"/>
          </p:cNvSpPr>
          <p:nvPr>
            <p:ph type="ctrTitle"/>
          </p:nvPr>
        </p:nvSpPr>
        <p:spPr/>
        <p:txBody>
          <a:bodyPr/>
          <a:lstStyle/>
          <a:p>
            <a:r>
              <a:rPr lang="en-US" dirty="0"/>
              <a:t>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66" name="Group 50"/>
          <p:cNvGraphicFramePr>
            <a:graphicFrameLocks noGrp="1"/>
          </p:cNvGraphicFramePr>
          <p:nvPr/>
        </p:nvGraphicFramePr>
        <p:xfrm>
          <a:off x="69850" y="0"/>
          <a:ext cx="9074150" cy="66489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يوحنا ( 11: 1 ـ 45 )</a:t>
                      </a:r>
                      <a:r>
                        <a:rPr kumimoji="0" lang="ar-SA"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إنسانٌ مريضاً يُدعى لعازرُ، مِن بيتِ عَنيا مِن قرية مريم ومرثا أُختها. وكانت مريم، هذه هيَ التي دهنت الربَّ بطيبٍ، ومسحت رجليهِ بشعرها. وهيَ التي كان لعازر أخوها مريضاً،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r>
                        <a:rPr kumimoji="0" lang="en-CA" sz="2800" b="0" i="0" u="sng" strike="noStrike" cap="none" normalizeH="0" baseline="0">
                          <a:ln>
                            <a:noFill/>
                          </a:ln>
                          <a:solidFill>
                            <a:srgbClr val="FF9900"/>
                          </a:solidFill>
                          <a:effectLst/>
                          <a:latin typeface="Arial" charset="0"/>
                          <a:cs typeface="Arial" charset="0"/>
                        </a:rPr>
                        <a:t>John 11:1-45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avait un malade, Lazare, de Béthanie, village de Marie et de Marthe, sa soeur. 2 Marie était celle qui oignit de parfum le Seigneur et lui essuya les pieds avec ses cheveux, et c’était son frère Lazare qui était malade.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rgbClr val="FF9900"/>
                          </a:solidFill>
                          <a:effectLst/>
                          <a:latin typeface="Arial" charset="0"/>
                          <a:cs typeface="Arial" charset="0"/>
                        </a:rPr>
                        <a:t>John 11:1-45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11:1 Now a certain man was sick, Lazarus of Bethany, the town of Mary and her sister Martha. 2 It was that Mary who anointed the Lord with fragrant oil and wiped His feet with her hair, whose brother Lazarus was sick.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867" name="Rectangle 51"/>
          <p:cNvSpPr>
            <a:spLocks noGrp="1" noChangeArrowheads="1"/>
          </p:cNvSpPr>
          <p:nvPr>
            <p:ph type="ctrTitle"/>
          </p:nvPr>
        </p:nvSpPr>
        <p:spPr/>
        <p:txBody>
          <a:bodyPr/>
          <a:lstStyle/>
          <a:p>
            <a:r>
              <a:rPr lang="en-US" dirty="0"/>
              <a:t>4g</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688" name="Group 40"/>
          <p:cNvGraphicFramePr>
            <a:graphicFrameLocks noGrp="1"/>
          </p:cNvGraphicFramePr>
          <p:nvPr/>
        </p:nvGraphicFramePr>
        <p:xfrm>
          <a:off x="-36513" y="0"/>
          <a:ext cx="9180513" cy="5917440"/>
        </p:xfrm>
        <a:graphic>
          <a:graphicData uri="http://schemas.openxmlformats.org/drawingml/2006/table">
            <a:tbl>
              <a:tblPr rtl="1"/>
              <a:tblGrid>
                <a:gridCol w="478790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فأرسلت الأُختان إليه قائلتين له: " يا سيِّدُ، هوذا الذي تَحبُّه مريض ". فلمَّا سمع يسوعُ قال: " المريضُ ليس للموتِ، بل لأجلِ مجدِ اللـهِ، ليتمجَّد ابن اللـهِ به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Les soeurs envoyèrent dire à Jésus : Seigneur, voici, celui que tu aimes est malade. 4 Après avoir entendu cela Jésus dit : Cette maladie n’est pas pour la mort, mais pour la gloire de Dieu, afin que le Fils de Dieu soit glorifié par elle.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r>
                        <a:rPr kumimoji="0" lang="en-CA" sz="2800" b="0" i="0" u="none" strike="noStrike" cap="none" normalizeH="0" baseline="0">
                          <a:ln>
                            <a:noFill/>
                          </a:ln>
                          <a:solidFill>
                            <a:schemeClr val="bg1"/>
                          </a:solidFill>
                          <a:effectLst/>
                          <a:latin typeface="Arial" charset="0"/>
                          <a:cs typeface="Arial" charset="0"/>
                        </a:rPr>
                        <a:t>3 Therefore the sisters sent to Him, saying, Lord, behold, he whom You love is sick. 4 When Jesus heard that, He said, This sickness is not unto death, but for the glory of God, that the Son of God may be glorified through 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80" name="Group 16"/>
          <p:cNvGraphicFramePr>
            <a:graphicFrameLocks noGrp="1"/>
          </p:cNvGraphicFramePr>
          <p:nvPr/>
        </p:nvGraphicFramePr>
        <p:xfrm>
          <a:off x="-36513" y="0"/>
          <a:ext cx="9180513" cy="5806378"/>
        </p:xfrm>
        <a:graphic>
          <a:graphicData uri="http://schemas.openxmlformats.org/drawingml/2006/table">
            <a:tbl>
              <a:tblPr rtl="1"/>
              <a:tblGrid>
                <a:gridCol w="4500562">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يُحبُّ مرثا ومريم أختها ولعازر. فلمَّا سمعَ أنَّه مريضٌ مكثَ حينئذٍ في الموضع الذي كان فيهِ يومينِ. ثمَّ بعد ذلك قال لتلاميذه: " هلمَّا بنا إلى اليهوديَّة أيضاً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Or Jésus aimait Marthe et sa soeur et Lazare. 6  Quand il eut appris que celui–ci était malade, il resta encore deux jours à l’endroit où il était ; 7 puis il dit aux disciples : Retournons en Judée.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Now Jesus loved Martha and her sister and Lazarus. 6 So, when He heard that he was sick, He stayed two more days in the place where He was. 7 Then after this He said to the disciples, Let us go to Judea again.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037" name="Group 29"/>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تلاميذه: " يا مُعلِّم، الآنَ كانَ اليهودُ يطلبونَ أن يرجموكَ، وتذهب أيضاً إلى هناك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Les disciples lui dirent : Rabbi, les Juifs tout récemment cherchaient à te lapider, et tu y retournes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The disciples said to Him, Rabbi, lately the Jews sought to stone You, and are You going there again?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304" name="Group 16"/>
          <p:cNvGraphicFramePr>
            <a:graphicFrameLocks noGrp="1"/>
          </p:cNvGraphicFramePr>
          <p:nvPr/>
        </p:nvGraphicFramePr>
        <p:xfrm>
          <a:off x="69850" y="0"/>
          <a:ext cx="9074150" cy="5917440"/>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يسوعُ: " أليست ساعاتُ النَّهار اثنتي عشرةَ؟ مَن يسير في النَّهار لا يعثُر لأنَّه ينظُر نورَ هذا العالم، ولكن مَن يمشي في اللَّيلِ يعثُرُ، لأنَّ النُّورَ ليس فيهِ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Jésus répondit : N’y a–t–il pas douze heures dans le jour ? Si quelqu’un marche pendant le jour, il ne trébuche pas, parce qu’il voit la lumière de ce monde ; 10  mais si quelqu’un marche pendant la nuit, il trébuche, parce que la lumière n’est pas en lui.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9 Jesus answered, Are there not twelve hours in the day? If anyone walks in the day, he does not stumble, because he sees the light of this world. 10 But if one walks in the night, he stumbles, because the light is not in him.</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10" name="Group 38"/>
          <p:cNvGraphicFramePr>
            <a:graphicFrameLocks noGrp="1"/>
          </p:cNvGraphicFramePr>
          <p:nvPr/>
        </p:nvGraphicFramePr>
        <p:xfrm>
          <a:off x="69850" y="0"/>
          <a:ext cx="9074150" cy="656075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قال هذا وبعد ذلك قال لهم: " لعازر حبيبنا قد نام. لكنِّي أذهبُ لأوقظَهُ ". فقال التلاميذ له: " ياربُ، إن كان قد نامَ فهو يقومُ ". وكان يسوعُ يقول عن رقاد موته، وهُم ظنوا أنَه يقولُ عن رقادِ النوم.</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Après ces paroles, il leur dit : Lazare, notre ami, s’est endormi, mais je pars pour le réveiller. 12 Les disciples lui dirent : Seigneur, s’il s’est endormi, il sera sauvé. 13 Jésus avait parlé de sa mort, mais eux pensèrent qu’il parlait de l’assoupissement du sommeil.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These things He said, and after that He said to them, Our friend Lazarus sleeps, but I go that I may wake him up. 12 Then His disciples said, Lord, if he sleeps he will get well. 13 However, Jesus spoke of his death, but they thought that He was speaking about taking rest in sleep.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742" name="Group 46"/>
          <p:cNvGraphicFramePr>
            <a:graphicFrameLocks noGrp="1"/>
          </p:cNvGraphicFramePr>
          <p:nvPr/>
        </p:nvGraphicFramePr>
        <p:xfrm>
          <a:off x="69850" y="0"/>
          <a:ext cx="9074150" cy="648773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لهم يسـوع علانيةً : " لعازرُ ماتَ. وأنا أفرحُ لأجلكُم إنِّي لم أكُن هُناكَ، لتؤمنوا. ولكن هلُمّ بنا إليه ". فقال توما الذي يُقالُ له التَّوأم للتَّلاميذ رُفقائِه: " هلُمّ بنا نحنُ أيضاً لكي نموتَ معهُ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Alors, Jésus leur dit ouvertement : Lazare est mort. 15 Et, pour vous, je me réjouis de n’avoir pas été là, afin que vous croyiez. Mais allons vers lui. 16 Sur ce, Thomas, appelé Didyme, dit aux autres disciples : Allons, nous aussi, afin de mourir avec lui.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14 Then Jesus said to them plainly, Lazarus is dead. 15 And I am glad for your sakes that I was not there, that you may believe. Nevertheless let us go to him. 16 Then Thomas, who is called the Twin, said to his fellow disciples, Let us also go, that we may die with Him.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074" name="Group 42"/>
          <p:cNvGraphicFramePr>
            <a:graphicFrameLocks noGrp="1"/>
          </p:cNvGraphicFramePr>
          <p:nvPr/>
        </p:nvGraphicFramePr>
        <p:xfrm>
          <a:off x="69850" y="44450"/>
          <a:ext cx="9074150" cy="612140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فلمَّا جاء يسوعُ إلى بيت عنيا وجدَ أنَّهُ قد صارَ لهُ أربعةُ أيَّام في القبر. وكانت بيتُ عنيا قريبةً مِن أُورشليم نحوَ خمسَ عشرةَ غلوةً.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533400" marR="0" lvl="0" indent="-53340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17 A son arrivée, Jésus trouva que Lazare était déjà, depuis quatre jours, dans le tombeau. 18  Or, Béthanie était près de Jérusalem, à quinze stades environ.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17 So when Jesus came, He found that he had already been in the tomb four days. 18 Now Bethany was near Jerusalem, about two miles away.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33" name="Group 21"/>
          <p:cNvGraphicFramePr>
            <a:graphicFrameLocks noGrp="1"/>
          </p:cNvGraphicFramePr>
          <p:nvPr/>
        </p:nvGraphicFramePr>
        <p:xfrm>
          <a:off x="69850" y="0"/>
          <a:ext cx="9074150" cy="5949951"/>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اليهودِ قد جاءوا إلى مرثا ومريم ليعزُّوهُما عن أخيهِما. فلمَّا سَمِعَت مرثا أنَّ يسوعَ آتٍ قامت ولاقتهُ، وأمَّا مريمُ فاستمرَّت جالسةً في البيتِ.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Beaucoup de Juifs étaient venus vers Marthe et Marie pour les consoler au sujet de leur frère. 20 Lorsque Marthe apprit que Jésus arrivait, elle alla à sa rencontre, tandis que Marie restait assise à la maison.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19 And many of the Jews had joined the women around Martha and Mary, to comfort them concerning their brother. 20 Then Martha, as soon as she heard that Jesus was coming, went and met Him, but Mary was sitting in the house.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8" name="Group 28"/>
          <p:cNvGraphicFramePr>
            <a:graphicFrameLocks noGrp="1"/>
          </p:cNvGraphicFramePr>
          <p:nvPr/>
        </p:nvGraphicFramePr>
        <p:xfrm>
          <a:off x="69850" y="0"/>
          <a:ext cx="9074150" cy="58063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فقالت مرثا ليسوعَ: " يا سيِّدُ، لو كنتَ ههُنا لم يمُت أخي. لكنَّنى الآنَ أعَلَمُ أنَّ كلَّ ما تطلبُه مِن اللـهِ  يُعطيه لكَ اللـهِ ". قال لها يسوعُ: " سيقومُ أخوكِ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Marthe dit à Jésus : Seigneur, si tu avais été ici, mon frère ne serait pas mort. 22 Mais maintenant même, je sais que tout ce que tu demanderas à Dieu, Dieu te le donnera. 23  Jésus lui dit : Ton frère ressuscitera.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21 Then Martha said to Jesus, Lord, if You had been here, my brother would not have died. 22 But even now I know that whatever You ask of God, God will give You. 23 Jesus said to her, Your brother will rise again.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36" name="Group 32"/>
          <p:cNvGraphicFramePr>
            <a:graphicFrameLocks noGrp="1"/>
          </p:cNvGraphicFramePr>
          <p:nvPr/>
        </p:nvGraphicFramePr>
        <p:xfrm>
          <a:off x="69850" y="0"/>
          <a:ext cx="9074150" cy="656075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مرثا: " أنا أعلَمُ أنَّه سيقومُ في القيامة، في اليوم الأخير ". فقال لها يسوعُ: " أنا هو القيامةُ والحياةُ. مَن آمنَ بي ولو ماتَ فسيحيا، وكلُّ مَن كان حيّاً وآمَنَ بي فلن يموتَ إلى الأبدِ. أتؤمنينَ بهذا؟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sais, lui répondit Marthe, qu’il ressuscitera à la résurrection, au dernier jour. 25  Jésus lui dit : Moi, je suis la résurrection et la vie. Celui qui croit en moi vivra, quand même il serait mort ; 26 et quiconque vit et croit en moi ne mourra jamais. Crois–tu cela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24 Martha said to Him, I know that he will rise again in the resurrection at the last day. 25 Jesus said to her, I am the resurrection and the life. He who believes in Me, though he may die, he shall live. 26 And whoever lives and believes in Me shall never die. Do you believe this?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54" name="Group 26"/>
          <p:cNvGraphicFramePr>
            <a:graphicFrameLocks noGrp="1"/>
          </p:cNvGraphicFramePr>
          <p:nvPr/>
        </p:nvGraphicFramePr>
        <p:xfrm>
          <a:off x="69850" y="0"/>
          <a:ext cx="9074150" cy="5518151"/>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 نعم يا سيِّد. أنا قد آمنتُ أنَّك أنتَ هو المسيحُ ابنُ اللـهِ، الآتي إلى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Elle lui dit : Oui, Seigneur, je crois que tu es le Christ, le Fils de Dieu, celui qui vient dans le monde.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27 She said to Him, Yes, Lord, I believe that You are the Christ, the Son of God, who is to come into the world.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356" name="Group 20"/>
          <p:cNvGraphicFramePr>
            <a:graphicFrameLocks noGrp="1"/>
          </p:cNvGraphicFramePr>
          <p:nvPr/>
        </p:nvGraphicFramePr>
        <p:xfrm>
          <a:off x="69850" y="0"/>
          <a:ext cx="9074150" cy="605593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قالت هذا مَضت ودَعت مريمَ أُختَها سريعاً وخرجت إليه، ولم يكن يسوع قد جاءَ إلى القرية،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Après avoir dit cela, elle s’en alla. Puis elle appela Marie, sa soeur, et lui dit secrètement : Le Maître est ici, et il t’appelle. 29 Dès que Marie eut entendu, elle se leva promptement et se rendit vers lui ; 30 car Jésus n’était pas encore entré dans le village,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28 And when she had said these things, she went her way and secretly called Mary her sister, saying, The Teacher has come and is calling for you. 29 As soon as she heard that, she arose quickly and came to Him. 30 Now Jesus had not yet come into the town,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79" name="Group 27"/>
          <p:cNvGraphicFramePr>
            <a:graphicFrameLocks noGrp="1"/>
          </p:cNvGraphicFramePr>
          <p:nvPr/>
        </p:nvGraphicFramePr>
        <p:xfrm>
          <a:off x="69850" y="0"/>
          <a:ext cx="9074150" cy="606101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كان في المكان الذي لاقتهُ فيهِ مرثا. ثمَّ إنَّ اليهودَ الذينَ كانوا معها في البيتِ يُعزُّونها، لمَّا رأوا مريم قامت عاجلاً وخرجت، تبعوها ظانين: " إنَّها تذهبُ إلى القبر لتبكي هناك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était à l’endroit où Marthe l’avait rencontré. 31 Les Juifs qui étaient dans la maison avec Marie et qui la consolaient, la virent se lever promptement et sortir ; ils la suivirent, pensant qu’elle allait au tombeau pour y pleurer.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but was in the place where Martha met Him. 31 Then the Jews who were with her in the house, and comforting her, when they saw that Mary rose up quickly and went out, followed her, saying, She is going to the tomb to weep there.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603" name="Group 27"/>
          <p:cNvGraphicFramePr>
            <a:graphicFrameLocks noGrp="1"/>
          </p:cNvGraphicFramePr>
          <p:nvPr/>
        </p:nvGraphicFramePr>
        <p:xfrm>
          <a:off x="69850" y="0"/>
          <a:ext cx="9074150" cy="56626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فمريمُ لمَّا أتَتْ إلى حيثُ كانَ يسوعُ ورأتهُ، خرَّت عندَ رجليهِ قائلةً لهُ: " يا سيِّدي، لو كُنتَ ههُنا لم يَمُت أخي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Lorsque Marie fut arrivée là où était Jésus et qu’elle le vit, elle tomba à ses pieds et lui dit : Seigneur, si tu avais été ici, mon frère ne serait pas mort.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Then, when Mary came where Jesus was, and saw Him, she fell down at His feet, saying to Him, Lord, if You had been here, my brother would not have died.</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79" name="Group 19"/>
          <p:cNvGraphicFramePr>
            <a:graphicFrameLocks noGrp="1"/>
          </p:cNvGraphicFramePr>
          <p:nvPr/>
        </p:nvGraphicFramePr>
        <p:xfrm>
          <a:off x="69850" y="0"/>
          <a:ext cx="9074150" cy="5806378"/>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رآها يسوعُ تبكي، واليهودُ الذينَ جاءوا معها يبكونَ، انزعَج بالرُّوح واضطربَ، وقال لهم: " أين وضعتُموهُ؟ " قالوا له: " يا سيِّدُ، تعالَ وانظُر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Quand Jésus vit qu’elle pleurait, et que les Juifs venus avec elle pleuraient aussi, il frémit en son esprit et fut troublé. 34 Il dit : Où l’avez vous mis ? Seigneur, lui répondirent ils, viens et vois.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33 Therefore, when Jesus saw her weeping, and the Jews who came with her weeping, He groaned in the spirit and was troubled. 34 And He said, Where have you laid him? They said to Him, Lord, come and see.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628" name="Group 28"/>
          <p:cNvGraphicFramePr>
            <a:graphicFrameLocks noGrp="1"/>
          </p:cNvGraphicFramePr>
          <p:nvPr/>
        </p:nvGraphicFramePr>
        <p:xfrm>
          <a:off x="69850" y="0"/>
          <a:ext cx="9074150" cy="5806378"/>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بَكَى يسوعُ. فقال اليهودُ: " انظُروا كيف كان يُحبُّهُ ". وقال بعضٌ منهُم: " ألمْ يقدِر هذا الذي فتحَ عيني المولود أعمىَ أن يجعل هذا أيضاً لا يموتُ؟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185738" algn="l"/>
                        </a:tabLst>
                      </a:pPr>
                      <a:r>
                        <a:rPr kumimoji="0" lang="fr-FR" sz="2800" b="0" i="0" u="none" strike="noStrike" cap="none" normalizeH="0" baseline="0">
                          <a:ln>
                            <a:noFill/>
                          </a:ln>
                          <a:solidFill>
                            <a:schemeClr val="bg1"/>
                          </a:solidFill>
                          <a:effectLst/>
                          <a:latin typeface="Arial" charset="0"/>
                          <a:cs typeface="Arial" charset="0"/>
                        </a:rPr>
                        <a:t>35 Jésus pleura. 36 Les Juifs dirent donc : Voyez comme il l’aimait ! 37 Et quelques–uns d’entre eux dirent : Lui qui a ouvert les yeux de l’aveugle, ne pouvait–il pas faire aussi que cet homme ne meure pas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35 Jesus wept. 36 Then the Jews said, See how He loved him! 37 And some of them said, Could not this Man, who opened the eyes of the blind, also have kept this man from dying?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400" name="Group 16"/>
          <p:cNvGraphicFramePr>
            <a:graphicFrameLocks noGrp="1"/>
          </p:cNvGraphicFramePr>
          <p:nvPr/>
        </p:nvGraphicFramePr>
        <p:xfrm>
          <a:off x="69850" y="44450"/>
          <a:ext cx="9074150" cy="56181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فتحننَ يسوعُ أيضاً في نفسِهِ وجاءَ إلى القبر، وكانَ مغارةً وقد وُضِعَ على بابه حجرٌ عظيمٌ.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185738" algn="l"/>
                        </a:tabLst>
                      </a:pPr>
                      <a:r>
                        <a:rPr kumimoji="0" lang="fr-FR" sz="2800" b="0" i="0" u="none" strike="noStrike" cap="none" normalizeH="0" baseline="0">
                          <a:ln>
                            <a:noFill/>
                          </a:ln>
                          <a:solidFill>
                            <a:schemeClr val="bg1"/>
                          </a:solidFill>
                          <a:effectLst/>
                          <a:latin typeface="Arial" charset="0"/>
                          <a:cs typeface="Arial" charset="0"/>
                        </a:rPr>
                        <a:t>38 Jésus, frémissant de nouveau en lui–même, se rendit au tombeau. C’était une grotte, et une pierre était placée devant.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38 Then Jesus, again groaning in Himself, came to the tomb. It was a cave, and a stone lay against it.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53" name="Group 29"/>
          <p:cNvGraphicFramePr>
            <a:graphicFrameLocks noGrp="1"/>
          </p:cNvGraphicFramePr>
          <p:nvPr/>
        </p:nvGraphicFramePr>
        <p:xfrm>
          <a:off x="69850" y="0"/>
          <a:ext cx="9074150" cy="6770880"/>
        </p:xfrm>
        <a:graphic>
          <a:graphicData uri="http://schemas.openxmlformats.org/drawingml/2006/table">
            <a:tbl>
              <a:tblPr rtl="1"/>
              <a:tblGrid>
                <a:gridCol w="3851275">
                  <a:extLst>
                    <a:ext uri="{9D8B030D-6E8A-4147-A177-3AD203B41FA5}">
                      <a16:colId xmlns:a16="http://schemas.microsoft.com/office/drawing/2014/main" val="20000"/>
                    </a:ext>
                  </a:extLst>
                </a:gridCol>
                <a:gridCol w="52228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يسوعُ: " ارفعوا الحجرَ ". قالت له مرثا، أُختُ الميت يا سيِّدُ، قد أنْتَنَ لأنَّ لهُ أربعةَ أيَّام ". قال لها يسوع: " ألم أقُلْ لكِ: إنْ آمَنتِ تَرينَ مجدَ اللـهِ؟ ". فرفعوا الحجرَ مِن على بابِ القبر،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Jésus dit : Otez la pierre. Marthe, la soeur du mort, lui dit : Seigneur, il sent déjà, car c’est le quatrième jour. 40 Jésus lui dit : Ne t’ai–je pas dit que si tu crois, tu verras la gloire de Dieu ? 41 Ils ôtèrent donc la pierre.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39 Jesus said, Take away the stone. Martha, the sister of him who was dead, said to Him, Lord, by this time there is a stench, for he has been dead four days. 40 Jesus said to her, Did I not say to you that if you would believe you would see the glory of God? 41 Then they took away the stone from the place where the dead man was lying.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77" name="Group 29"/>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يسوعُ عينيهِ إلى فوقُ، وقال: " أيُّها الآبُ، أشكُرُكَ لأنَّكَ سَمعتَ لي، وأنا عَلِمتُ أنَّك في كلِّ حينٍ تسمعُ لي. ولكن لأجلِ هذا الجمع المُحيط بي قُلتُ، ليؤمنوا أنَّك أرسلتني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leva les yeux en haut et dit : Père, je te rends grâces de ce que tu m’as exaucé. 42 Pour moi, je savais que tu m’exauces toujours, mais j’ai parlé à cause de la foule de ceux qui se tiennent ici, afin qu’ils croient que c’est toi qui m’as envoyé.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And Jesus lifted up His eyes and said, Father, I thank You that You have heard Me. 42 And I know that You always hear Me, but because of the people who are standing by I said this, that they may believe that You sent 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766" name="Group 46"/>
          <p:cNvGraphicFramePr>
            <a:graphicFrameLocks noGrp="1"/>
          </p:cNvGraphicFramePr>
          <p:nvPr/>
        </p:nvGraphicFramePr>
        <p:xfrm>
          <a:off x="69850" y="0"/>
          <a:ext cx="9074150" cy="5806378"/>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صرخَ بصوتٍ عظيم: " لعازر هَلُمَّ خارجاً ". فخرجَ الميتُ ويداهُ ورجلاهُ مربوطاتٌ بلفائف، ووجهُهُ ملفوفٌ بمنديلٍ. فقال لهُم يسوعُ: " حُلُّوهُ ودَعوهُ يَذهب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Après avoir dit cela, il cria d’une voix forte : Lazare, sors ! 44 Et le mort sortit, les pieds et les mains liés de bandelettes, et le visage enveloppé d’un linge. Jésus leur dit : Déliez le, et laissez le aller.</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43 Now when He had said these things, He cried with a loud voice, Lazarus, come forth! 44 And he who had died came out bound hand and foot with graveclothes, and his face was wrapped with a cloth. Jesus said to them, Loose him, and let him go.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32" name="Group 24"/>
          <p:cNvGraphicFramePr>
            <a:graphicFrameLocks noGrp="1"/>
          </p:cNvGraphicFramePr>
          <p:nvPr/>
        </p:nvGraphicFramePr>
        <p:xfrm>
          <a:off x="69850" y="44450"/>
          <a:ext cx="9074150" cy="590550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فكثيرونَ مِن اليهودِ الذينَ جاءوا إلى مريم، ونظروا ما فعلَ يسوعُ، آمَنوا بهِ.</a:t>
                      </a:r>
                      <a:r>
                        <a:rPr kumimoji="0" lang="en-CA" sz="3200" b="0"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Plusieurs des Juifs venus chez Marie, qui avaient vu ce qu’il avait fait, crurent en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45 Then many of the Jews who had come to Mary, and had seen the things Jesus did, believed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9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12" name="Group 8"/>
          <p:cNvGraphicFramePr>
            <a:graphicFrameLocks noGrp="1"/>
          </p:cNvGraphicFramePr>
          <p:nvPr/>
        </p:nvGraphicFramePr>
        <p:xfrm>
          <a:off x="539750" y="1052513"/>
          <a:ext cx="8137525" cy="42367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Sunday of The Month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a:t>
                      </a:r>
                      <a:r>
                        <a:rPr kumimoji="0" lang="ar-EG" sz="4000" b="1" i="0" u="none" strike="noStrike" cap="none" normalizeH="0" baseline="0">
                          <a:ln>
                            <a:noFill/>
                          </a:ln>
                          <a:solidFill>
                            <a:srgbClr val="FF9900"/>
                          </a:solidFill>
                          <a:effectLst/>
                          <a:latin typeface="Arial" charset="0"/>
                          <a:cs typeface="Arial" charset="0"/>
                        </a:rPr>
                        <a:t>خامس</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أبيب</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dimanche du mois</a:t>
                      </a:r>
                      <a:r>
                        <a:rPr kumimoji="0" lang="en-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Abib</a:t>
                      </a:r>
                      <a:endParaRPr kumimoji="0" lang="en-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809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85" name="Group 17"/>
          <p:cNvGraphicFramePr>
            <a:graphicFrameLocks noGrp="1"/>
          </p:cNvGraphicFramePr>
          <p:nvPr/>
        </p:nvGraphicFramePr>
        <p:xfrm>
          <a:off x="34925" y="44450"/>
          <a:ext cx="9032875" cy="6453888"/>
        </p:xfrm>
        <a:graphic>
          <a:graphicData uri="http://schemas.openxmlformats.org/drawingml/2006/table">
            <a:tbl>
              <a:tblPr/>
              <a:tblGrid>
                <a:gridCol w="4392613">
                  <a:extLst>
                    <a:ext uri="{9D8B030D-6E8A-4147-A177-3AD203B41FA5}">
                      <a16:colId xmlns:a16="http://schemas.microsoft.com/office/drawing/2014/main" val="20000"/>
                    </a:ext>
                  </a:extLst>
                </a:gridCol>
                <a:gridCol w="4640262">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 مزمور عشية</a:t>
                      </a:r>
                      <a:r>
                        <a:rPr kumimoji="0" lang="ar-SA" sz="3600" b="0" i="0" u="sng" strike="noStrike" cap="none" normalizeH="0" baseline="0" dirty="0">
                          <a:ln>
                            <a:noFill/>
                          </a:ln>
                          <a:solidFill>
                            <a:srgbClr val="FF9900"/>
                          </a:solidFill>
                          <a:effectLst/>
                          <a:latin typeface="Arial" charset="0"/>
                          <a:cs typeface="Arial" charset="0"/>
                        </a:rPr>
                        <a:t> ( 92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الأنهارُ ياربُّ، رَفَعَت الأنهارُ صوتها، ترفعُ الأنهارُ صوتها مِن صوتِ مياهٍ كثيرةٍ.</a:t>
                      </a:r>
                      <a:r>
                        <a:rPr kumimoji="0" lang="en-US"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floods have lifted up, O Lord, The floods have lifted up their voice; The floods lift up their waves.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on high is mightier Than the noise of many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fleuves élèvent, ô Éternel ! Les fleuves élèvent leur voix, Les fleuves élèvent leur grondement.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Plus que la voix des grandes eaux, Des magnifiques vagues de la mer,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986" name="Rectangle 18"/>
          <p:cNvSpPr>
            <a:spLocks noGrp="1" noChangeArrowheads="1"/>
          </p:cNvSpPr>
          <p:nvPr>
            <p:ph type="ctrTitle"/>
          </p:nvPr>
        </p:nvSpPr>
        <p:spPr/>
        <p:txBody>
          <a:bodyPr/>
          <a:lstStyle/>
          <a:p>
            <a:r>
              <a:rPr lang="en-US"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30" name="Group 14"/>
          <p:cNvGraphicFramePr>
            <a:graphicFrameLocks noGrp="1"/>
          </p:cNvGraphicFramePr>
          <p:nvPr/>
        </p:nvGraphicFramePr>
        <p:xfrm>
          <a:off x="76200" y="0"/>
          <a:ext cx="9032875" cy="6716713"/>
        </p:xfrm>
        <a:graphic>
          <a:graphicData uri="http://schemas.openxmlformats.org/drawingml/2006/table">
            <a:tbl>
              <a:tblPr/>
              <a:tblGrid>
                <a:gridCol w="44958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( 14 : 15 ـ 21 )</a:t>
                      </a:r>
                      <a:r>
                        <a:rPr kumimoji="0" lang="ar-SA" sz="3200" b="0" i="0" u="sng" strike="noStrike" cap="none" normalizeH="0" baseline="0">
                          <a:ln>
                            <a:noFill/>
                          </a:ln>
                          <a:solidFill>
                            <a:schemeClr val="bg1"/>
                          </a:solidFill>
                          <a:effectLst/>
                          <a:latin typeface="Arial" charset="0"/>
                          <a:cs typeface="Arial" charset="0"/>
                        </a:rPr>
                        <a:t>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soir venu, les disciples s’approchèrent de lui et dirent : Ce lieu est désert, et l’heure est déjà passée ; renvoie les foules afin qu’elles aillent dans les villages s’acheter des vivres.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031" name="Rectangle 15"/>
          <p:cNvSpPr>
            <a:spLocks noGrp="1" noChangeArrowheads="1"/>
          </p:cNvSpPr>
          <p:nvPr>
            <p:ph type="ctrTitle"/>
          </p:nvPr>
        </p:nvSpPr>
        <p:spPr/>
        <p:txBody>
          <a:bodyPr/>
          <a:lstStyle/>
          <a:p>
            <a:r>
              <a:rPr lang="en-US" dirty="0"/>
              <a:t>5v</a:t>
            </a: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57" name="Group 17"/>
          <p:cNvGraphicFramePr>
            <a:graphicFrameLocks noGrp="1"/>
          </p:cNvGraphicFramePr>
          <p:nvPr/>
        </p:nvGraphicFramePr>
        <p:xfrm>
          <a:off x="76200" y="44450"/>
          <a:ext cx="8915400" cy="591623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leur répondit : Elles n’ont pas besoin de s’en aller : donnez–leur vous–mêmes à manger.17  Mais ils lui dirent : Nous n’avons ici que cinq pains et deux poissons.18  Et il dit : Apportez–les–moi ici.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81" name="Group 17"/>
          <p:cNvGraphicFramePr>
            <a:graphicFrameLocks noGrp="1"/>
          </p:cNvGraphicFramePr>
          <p:nvPr/>
        </p:nvGraphicFramePr>
        <p:xfrm>
          <a:off x="34925" y="44450"/>
          <a:ext cx="9032875" cy="6429504"/>
        </p:xfrm>
        <a:graphic>
          <a:graphicData uri="http://schemas.openxmlformats.org/drawingml/2006/table">
            <a:tbl>
              <a:tblPr/>
              <a:tblGrid>
                <a:gridCol w="446087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ordonna à la foule de s’asseoir sur l’herbe, prit les cinq pains et les deux poissons, leva les yeux vers le ciel et dit la bénédiction. Puis il rompit les pains et les donna aux disciples, et les disciples (les distribuèrent)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16" name="Group 28"/>
          <p:cNvGraphicFramePr>
            <a:graphicFrameLocks noGrp="1"/>
          </p:cNvGraphicFramePr>
          <p:nvPr/>
        </p:nvGraphicFramePr>
        <p:xfrm>
          <a:off x="34925" y="152400"/>
          <a:ext cx="9032875" cy="5896992"/>
        </p:xfrm>
        <a:graphic>
          <a:graphicData uri="http://schemas.openxmlformats.org/drawingml/2006/table">
            <a:tbl>
              <a:tblPr/>
              <a:tblGrid>
                <a:gridCol w="4465638">
                  <a:extLst>
                    <a:ext uri="{9D8B030D-6E8A-4147-A177-3AD203B41FA5}">
                      <a16:colId xmlns:a16="http://schemas.microsoft.com/office/drawing/2014/main" val="20000"/>
                    </a:ext>
                  </a:extLst>
                </a:gridCol>
                <a:gridCol w="4567237">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 </a:t>
                      </a:r>
                      <a:r>
                        <a:rPr kumimoji="0" lang="en-US" sz="2400" b="0" i="0" u="none" strike="noStrike" cap="none" normalizeH="0" baseline="0">
                          <a:ln>
                            <a:noFill/>
                          </a:ln>
                          <a:solidFill>
                            <a:srgbClr val="FF9900"/>
                          </a:solidFill>
                          <a:effectLst/>
                          <a:latin typeface="Arial" charset="0"/>
                          <a:cs typeface="Arial" charset="0"/>
                        </a:rPr>
                        <a:t>)</a:t>
                      </a:r>
                      <a:r>
                        <a:rPr kumimoji="0" lang="ar-SA" sz="2400" b="0" i="0" u="none" strike="noStrike" cap="none" normalizeH="0" baseline="0">
                          <a:ln>
                            <a:noFill/>
                          </a:ln>
                          <a:solidFill>
                            <a:srgbClr val="FF9900"/>
                          </a:solidFill>
                          <a:effectLst/>
                          <a:latin typeface="Arial" charset="0"/>
                          <a:cs typeface="Arial" charset="0"/>
                        </a:rPr>
                        <a:t>والمجد للـه دائماً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4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Tous mangèrent et furent rassasiés, et l’on emporta douze paniers pleins des morceaux qui restaient. 21 Ceux qui avaient mangé étaient environ cinq mille hommes, sans les femmes et les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19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66" name="Group 30"/>
          <p:cNvGraphicFramePr>
            <a:graphicFrameLocks noGrp="1"/>
          </p:cNvGraphicFramePr>
          <p:nvPr/>
        </p:nvGraphicFramePr>
        <p:xfrm>
          <a:off x="0" y="44450"/>
          <a:ext cx="9144000" cy="6699314"/>
        </p:xfrm>
        <a:graphic>
          <a:graphicData uri="http://schemas.openxmlformats.org/drawingml/2006/table">
            <a:tbl>
              <a:tblPr/>
              <a:tblGrid>
                <a:gridCol w="5003800">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( 96 :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للصِّدِّقينَ، وفرحٌ للمُستقيمينَ بقلبهِم. افرحوا أيُّها الصِّدِّيقونَ بالربِّ، واعترفوا لذِكر قُدسِهِ</a:t>
                      </a:r>
                      <a:r>
                        <a:rPr kumimoji="0" lang="ar-SA" sz="2800" b="1" i="0" u="none" strike="noStrike" cap="none" normalizeH="0" baseline="0" dirty="0">
                          <a:ln>
                            <a:noFill/>
                          </a:ln>
                          <a:solidFill>
                            <a:schemeClr val="bg1"/>
                          </a:solidFill>
                          <a:effectLst/>
                          <a:latin typeface="Arial" charset="0"/>
                          <a:cs typeface="Arial" charset="0"/>
                        </a:rPr>
                        <a:t>.</a:t>
                      </a:r>
                      <a:r>
                        <a:rPr kumimoji="0" lang="ar-S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6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167" name="Rectangle 31"/>
          <p:cNvSpPr>
            <a:spLocks noGrp="1" noChangeArrowheads="1"/>
          </p:cNvSpPr>
          <p:nvPr>
            <p:ph type="ctrTitle"/>
          </p:nvPr>
        </p:nvSpPr>
        <p:spPr/>
        <p:txBody>
          <a:bodyPr/>
          <a:lstStyle/>
          <a:p>
            <a:r>
              <a:rPr lang="en-US"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03" name="Group 19"/>
          <p:cNvGraphicFramePr>
            <a:graphicFrameLocks noGrp="1"/>
          </p:cNvGraphicFramePr>
          <p:nvPr/>
        </p:nvGraphicFramePr>
        <p:xfrm>
          <a:off x="0" y="0"/>
          <a:ext cx="9144000" cy="6740400"/>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( 6 : 35 ـ 44 )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ساعاتٍ كثيرةٍ تقدَّم إليه تلاميذه وقالوا: " الموضع خلاءٌ والوقت قد مضى. اصرفهم لكي يمضوا إلى الحقول والضِّياع حولنا ويبتاعوا لأنفُسهم ما يأكلونه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When the day was now far spent, His disciples came to Him and said, This is a deserted place, and already the hour is late. 36 Send them away, that they may go into the surrounding country and villages and buy themselves bread; for they have nothing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Comme l’heure était déjà avancée, ses disciples s’approchèrent de lui et dirent : Ce lieu est désert et l’heure est déjà avancée ;36  renvoie–les, afin qu’ils aillent dans les campagnes et dans les villages des environs pour s’acheter de quoi manger.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204" name="Rectangle 20"/>
          <p:cNvSpPr>
            <a:spLocks noGrp="1" noChangeArrowheads="1"/>
          </p:cNvSpPr>
          <p:nvPr>
            <p:ph type="ctrTitle"/>
          </p:nvPr>
        </p:nvSpPr>
        <p:spPr/>
        <p:txBody>
          <a:bodyPr/>
          <a:lstStyle/>
          <a:p>
            <a:r>
              <a:rPr lang="en-US" dirty="0"/>
              <a:t>5m</a:t>
            </a:r>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227" name="Group 19"/>
          <p:cNvGraphicFramePr>
            <a:graphicFrameLocks noGrp="1"/>
          </p:cNvGraphicFramePr>
          <p:nvPr/>
        </p:nvGraphicFramePr>
        <p:xfrm>
          <a:off x="0" y="0"/>
          <a:ext cx="9144000" cy="6904992"/>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فأجابَ وقال لهُم: " أعطوهُم أنتُم ليأكلوا ". فقالوا له:</a:t>
                      </a:r>
                      <a:br>
                        <a:rPr kumimoji="0" lang="ar-SA" sz="3200" b="0" i="0" u="none" strike="noStrike" cap="none" normalizeH="0" baseline="0">
                          <a:ln>
                            <a:noFill/>
                          </a:ln>
                          <a:solidFill>
                            <a:schemeClr val="bg1"/>
                          </a:solidFill>
                          <a:effectLst/>
                          <a:latin typeface="Arial" charset="0"/>
                          <a:cs typeface="Arial" charset="0"/>
                        </a:rPr>
                      </a:br>
                      <a:r>
                        <a:rPr kumimoji="0" lang="ar-SA" sz="3200" b="0" i="0" u="none" strike="noStrike" cap="none" normalizeH="0" baseline="0">
                          <a:ln>
                            <a:noFill/>
                          </a:ln>
                          <a:solidFill>
                            <a:schemeClr val="bg1"/>
                          </a:solidFill>
                          <a:effectLst/>
                          <a:latin typeface="Arial" charset="0"/>
                          <a:cs typeface="Arial" charset="0"/>
                        </a:rPr>
                        <a:t>" أنمضي ونبتاع خُبزاً بمائتي دينارٍ ونُعطيهُم ليأكُلوا؟ " فقال لهم:" كم رغيفاً عندكُم؟ اذهبوا وانظروا ". ولمَّا علموا قالوا له:" خمسة أرغفةٍ وسَمَكَتان ".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But He answered and said to them, You give them something to eat. And they said to Him, Shall we go and buy two hundred denarii worth of bread and give them something to eat? 38 But He said to them, How many loaves do you have? Go and see. And when they found out they said, Five, and two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Jésus leur répondit : Donnez–leur vous–mêmes à manger. Mais ils lui dirent : Irons–nous acheter des pains pour deux cents deniers et leur donnerons–nous à manger ?38 Et il leur répondit : Combien avez–vous de pains ? Allez voir. Ils s’en informèrent et </a:t>
                      </a:r>
                      <a:r>
                        <a:rPr kumimoji="0" lang="fr-FR" sz="2700" b="0" i="0" u="none" strike="noStrike" cap="none" normalizeH="0" baseline="0">
                          <a:ln>
                            <a:noFill/>
                          </a:ln>
                          <a:solidFill>
                            <a:schemeClr val="bg1"/>
                          </a:solidFill>
                          <a:effectLst/>
                          <a:latin typeface="Arial" charset="0"/>
                          <a:cs typeface="Arial" charset="0"/>
                        </a:rPr>
                        <a:t>répondirent</a:t>
                      </a:r>
                      <a:r>
                        <a:rPr kumimoji="0" lang="fr-FR" sz="2800" b="0" i="0" u="none" strike="noStrike" cap="none" normalizeH="0" baseline="0">
                          <a:ln>
                            <a:noFill/>
                          </a:ln>
                          <a:solidFill>
                            <a:schemeClr val="bg1"/>
                          </a:solidFill>
                          <a:effectLst/>
                          <a:latin typeface="Arial" charset="0"/>
                          <a:cs typeface="Arial" charset="0"/>
                        </a:rPr>
                        <a:t> : Cinq, et deux poissons.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248" name="Group 16"/>
          <p:cNvGraphicFramePr>
            <a:graphicFrameLocks noGrp="1"/>
          </p:cNvGraphicFramePr>
          <p:nvPr/>
        </p:nvGraphicFramePr>
        <p:xfrm>
          <a:off x="0" y="0"/>
          <a:ext cx="9144000" cy="634206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فأمرهم أن يُتكئوا الجمع رفاقاً رفاقاً على العُشب الأخضر. فاتَّكأوا جميعهم جماعاتٍ جماعاتٍ: مئَةً مئَةً وخمسينَ خمسينَ.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He commanded them to make them all sit down in groups on the green grass. 40 So they sat down in ranks, in hundreds and in fifties.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Alors il leur commanda de les faire tous asseoir en groupes sur l’herbe verte,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ils s’assirent par rangées de cent et de cinquante.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94" name="Group 18"/>
          <p:cNvGraphicFramePr>
            <a:graphicFrameLocks noGrp="1"/>
          </p:cNvGraphicFramePr>
          <p:nvPr/>
        </p:nvGraphicFramePr>
        <p:xfrm>
          <a:off x="0" y="115888"/>
          <a:ext cx="9144000" cy="622617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8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 الأرغفة الخمسة والسَّمكتين، وشخصَ نحو السَّماء، وبارك ثمَّ كسَّر الأرغفة، وأعطى التَّلاميذ ليُقدِّموا إليهم، وقسَّم السَّمكتين للجميع،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He had taken the five loaves and the two fish, He looked up to heaven, blessed and broke the loaves, and gave them to His disciples to set before them; and the two fish He divided among them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prit les cinq pains et les deux poissons, leva les yeux vers le ciel et dit la bénédiction. Puis il rompit les pains et les donna aux disciples, pour les distribuer à la foule. Il partagea aussi les deux poissons entre tous.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278" name="Group 22"/>
          <p:cNvGraphicFramePr>
            <a:graphicFrameLocks noGrp="1"/>
          </p:cNvGraphicFramePr>
          <p:nvPr/>
        </p:nvGraphicFramePr>
        <p:xfrm>
          <a:off x="0" y="0"/>
          <a:ext cx="9144000" cy="595312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 الجميع وشبعوا. ثمَّ رفعوا اثنتي عشرةَ قُفَّةً مملوءةً من الكِسر، ومن السَّمك. وكان الذين أكلوا من الأرغفة نحو خمسةِ آلافِ رجُل.</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 والمجد للـه دائماً)</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9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So they all ate and were filled. 43 And they took up twelve baskets full of fragments and of the fish. 44 Now those who had eaten the loaves were about five thousand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Tous mangèrent et furent rassasiés,43 et l’on emporta douze paniers pleins de morceaux de pain et de poissons. 44 Ceux qui avaient mangé les pains étaient cinq mille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840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40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40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322" name="Group 18"/>
          <p:cNvGraphicFramePr>
            <a:graphicFrameLocks noGrp="1"/>
          </p:cNvGraphicFramePr>
          <p:nvPr/>
        </p:nvGraphicFramePr>
        <p:xfrm>
          <a:off x="0" y="0"/>
          <a:ext cx="9144000" cy="664896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( 14 : 18 ـ 25 )</a:t>
                      </a:r>
                      <a:r>
                        <a:rPr kumimoji="0" lang="ar-SA" sz="3200" b="1" i="0" u="sng" strike="noStrike" cap="none" normalizeH="0" baseline="0">
                          <a:ln>
                            <a:noFill/>
                          </a:ln>
                          <a:solidFill>
                            <a:srgbClr val="FF9900"/>
                          </a:solidFill>
                          <a:effectLst/>
                          <a:latin typeface="Arial" charset="0"/>
                          <a:cs typeface="Arial" charset="0"/>
                        </a:rPr>
                        <a:t>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الله أنِّي أتكلَّم بألسِنةٍ أكثر من جميعكُم. ولكني أُريد أن أقول خمس كلماتٍ في الكنيسة بفهم، لأعظ آخَرين، أكثر من عشرة آلاف كلمةٍ بلسانٍ.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 thank my God I speak with tongues more than you all; 19 yet in the church I would rather speak five words with my understanding, that I may teach others also, than ten thousand words in a tongue.</a:t>
                      </a:r>
                      <a:r>
                        <a:rPr kumimoji="0" lang="en-US"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rends grâces à Dieu de ce que je parle en langues plus que vous tous ; 19  mais, dans l’Église, je préfère dire cinq paroles avec mon intelligence, afin d’instruire les autres, plutôt que dix mille paroles en langue.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323" name="Rectangle 19"/>
          <p:cNvSpPr>
            <a:spLocks noGrp="1" noChangeArrowheads="1"/>
          </p:cNvSpPr>
          <p:nvPr>
            <p:ph type="ctrTitle"/>
          </p:nvPr>
        </p:nvSpPr>
        <p:spPr/>
        <p:txBody>
          <a:bodyPr/>
          <a:lstStyle/>
          <a:p>
            <a:r>
              <a:rPr lang="en-US" dirty="0"/>
              <a:t>5p</a:t>
            </a:r>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55" name="Group 27"/>
          <p:cNvGraphicFramePr>
            <a:graphicFrameLocks noGrp="1"/>
          </p:cNvGraphicFramePr>
          <p:nvPr/>
        </p:nvGraphicFramePr>
        <p:xfrm>
          <a:off x="0" y="0"/>
          <a:ext cx="9144000" cy="669131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لا تكونوا أولاداً في أذهانكم، بل كونوا أولاداً في الشَّرِّ، وأمَّا في أذهانكم فكونوا كاملين. لأنَّه مكتوبٌ في النَّاموس:" إنِّي سأُكلِّم هذا الشَّعب بألسنةٍ أُخرى وبشفاه أُخرى،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Brethren, do not be children in </a:t>
                      </a:r>
                      <a:r>
                        <a:rPr kumimoji="0" lang="en-US" sz="2600" b="0" i="0" u="none" strike="noStrike" cap="none" normalizeH="0" baseline="0">
                          <a:ln>
                            <a:noFill/>
                          </a:ln>
                          <a:solidFill>
                            <a:schemeClr val="bg1"/>
                          </a:solidFill>
                          <a:effectLst/>
                          <a:latin typeface="Arial" charset="0"/>
                          <a:cs typeface="Arial" charset="0"/>
                        </a:rPr>
                        <a:t>understanding</a:t>
                      </a:r>
                      <a:r>
                        <a:rPr kumimoji="0" lang="en-US" sz="2800" b="0" i="0" u="none" strike="noStrike" cap="none" normalizeH="0" baseline="0">
                          <a:ln>
                            <a:noFill/>
                          </a:ln>
                          <a:solidFill>
                            <a:schemeClr val="bg1"/>
                          </a:solidFill>
                          <a:effectLst/>
                          <a:latin typeface="Arial" charset="0"/>
                          <a:cs typeface="Arial" charset="0"/>
                        </a:rPr>
                        <a:t>; however, in malice be babes, but in understanding be mature. 21 In the law it is written: With men of other tongues and other lips I will speak to this people;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Frères, ne soyez pas des enfants au point de vue du jugement, mais pour le mal soyez de petits enfants, et pour le jugement, soyez des hommes faits. 21 Il est écrit dans la loi :C’est par des hommes d’une autre langue Et par des lèvres d’étrangers Que je parlerai à ce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83" name="Group 31"/>
          <p:cNvGraphicFramePr>
            <a:graphicFrameLocks noGrp="1"/>
          </p:cNvGraphicFramePr>
          <p:nvPr/>
        </p:nvGraphicFramePr>
        <p:xfrm>
          <a:off x="0" y="0"/>
          <a:ext cx="9109075" cy="6374703"/>
        </p:xfrm>
        <a:graphic>
          <a:graphicData uri="http://schemas.openxmlformats.org/drawingml/2006/table">
            <a:tbl>
              <a:tblPr/>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أيضاً لا يسمعون لي يقول الربُّ ".إذاً الألسِنة تكون آيةٌ لا للمؤمنين، بل لغير المؤمنين. أمَّا النُّبوَّةُ فليست لغير المؤمنين، بل للمؤمنين.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yet, for all that, they will not hear Me, says the Lord.</a:t>
                      </a:r>
                      <a:r>
                        <a:rPr kumimoji="0" lang="en-US" sz="24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22 Therefore tongues are for a sign, not to those who believe but to unbelievers; but prophesying is not for unbelievers but for those who believe.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 m’écouteront pas même ainsi, dit le Seigneur. 22 Par conséquent, les langues sont un signe, non pour les croyants, mais pour les non–croyants ; la prophétie, au contraire, est un signe, non pour les non–croyants, mais pour les croyants.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72" name="Group 24"/>
          <p:cNvGraphicFramePr>
            <a:graphicFrameLocks noGrp="1"/>
          </p:cNvGraphicFramePr>
          <p:nvPr/>
        </p:nvGraphicFramePr>
        <p:xfrm>
          <a:off x="0" y="115888"/>
          <a:ext cx="8991600" cy="6557583"/>
        </p:xfrm>
        <a:graphic>
          <a:graphicData uri="http://schemas.openxmlformats.org/drawingml/2006/table">
            <a:tbl>
              <a:tblPr/>
              <a:tblGrid>
                <a:gridCol w="4787900">
                  <a:extLst>
                    <a:ext uri="{9D8B030D-6E8A-4147-A177-3AD203B41FA5}">
                      <a16:colId xmlns:a16="http://schemas.microsoft.com/office/drawing/2014/main" val="20000"/>
                    </a:ext>
                  </a:extLst>
                </a:gridCol>
                <a:gridCol w="42037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 اجتمعت الكنيسة كلُّها في مكانٍ واحدٍ، وكان الجميع يتكلَّمون بألسنةٍ، فدخل عامِّيُّون أو غير مؤمنين، أفلا يقولون: إنَّكم مجانين؟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Therefore if the whole church comes together in one place, and all speak with tongues, and there come in those who are uninformed or unbelievers, will they not say that you are out of your mind?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Si donc l’Église entière se rassemble, que tous parlent en langues, et qu’il survienne de simples auditeurs ou des non–croyants, ne diront–ils pas que vous êtes fous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07" name="Group 31"/>
          <p:cNvGraphicFramePr>
            <a:graphicFrameLocks noGrp="1"/>
          </p:cNvGraphicFramePr>
          <p:nvPr/>
        </p:nvGraphicFramePr>
        <p:xfrm>
          <a:off x="0" y="0"/>
          <a:ext cx="9144000" cy="640512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كان الجميع يتنبَّأُون، فدخل أحدٌ غير مؤمنٍ أو عامِّيٌّ، فإنَّه يُوَبَّخُ من الجميع. ويُمتَحن من الجميع. وهكذا تصير خفايا قلبه ظاهرةً، وهكذا يَخِرُّ على وجهه ويسجد لله، مُعترفاً أنَّ الله بالحقيقة كائنٌ فيكُمْ.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if all prophesy, and an unbeliever or an uninformed person comes in, he is convinced by all, he is convicted by all. 25 And thus the secrets of his heart are revealed; and so, falling down on his face, he will worship God and report that God is truly among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Mais si tous prophétisent, et qu’il survienne quelque non–croyant ou un simple auditeur, il est convaincu par tous, il est jugé par tous ;25  les secrets de son coeur sont dévoilés. Alors, tombant sur la face, il adorera Dieu, et publiera que Dieu est réellement au milieu de vous</a:t>
                      </a:r>
                      <a:r>
                        <a:rPr kumimoji="0" lang="fr-FR" sz="3200" b="0" i="0" u="none" strike="noStrike" cap="none" normalizeH="0" baseline="0">
                          <a:ln>
                            <a:noFill/>
                          </a:ln>
                          <a:solidFill>
                            <a:schemeClr val="bg1"/>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8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81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74" name="Group 26"/>
          <p:cNvGraphicFramePr>
            <a:graphicFrameLocks noGrp="1"/>
          </p:cNvGraphicFramePr>
          <p:nvPr/>
        </p:nvGraphicFramePr>
        <p:xfrm>
          <a:off x="34925" y="0"/>
          <a:ext cx="9109075" cy="6798312"/>
        </p:xfrm>
        <a:graphic>
          <a:graphicData uri="http://schemas.openxmlformats.org/drawingml/2006/table">
            <a:tbl>
              <a:tblPr/>
              <a:tblGrid>
                <a:gridCol w="4384675">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يعقوب الرسول ( 5 : 1 ـ 8 )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هَلُمَّ الآن أيُّها الأغنياء، ابكوا مولولين على شقاوتكم القادمة عليكم. غناكم قد فسد، وثيابكم قد أكلها العُثُّ. ذهبكُم وفضَّتكُم قد صدِئا، وصدأُهُما يكون شهادةً عليكُم،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2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vous maintenant, les riches ! Pleurez à grands cris à cause des malheurs qui viendront sur vous !2  Votre richesse est pourrie, vos vêtements sont mités. 3  Votre or et votre argent sont rouillés ; et leur rouille s’élèvera en témoignage contre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475" name="Rectangle 27"/>
          <p:cNvSpPr>
            <a:spLocks noGrp="1" noChangeArrowheads="1"/>
          </p:cNvSpPr>
          <p:nvPr>
            <p:ph type="ctrTitle"/>
          </p:nvPr>
        </p:nvSpPr>
        <p:spPr/>
        <p:txBody>
          <a:bodyPr/>
          <a:lstStyle/>
          <a:p>
            <a:r>
              <a:rPr lang="en-US"/>
              <a:t>5c</a:t>
            </a: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95" name="Group 23"/>
          <p:cNvGraphicFramePr>
            <a:graphicFrameLocks noGrp="1"/>
          </p:cNvGraphicFramePr>
          <p:nvPr/>
        </p:nvGraphicFramePr>
        <p:xfrm>
          <a:off x="34925" y="44450"/>
          <a:ext cx="9109075" cy="6770880"/>
        </p:xfrm>
        <a:graphic>
          <a:graphicData uri="http://schemas.openxmlformats.org/drawingml/2006/table">
            <a:tbl>
              <a:tblPr/>
              <a:tblGrid>
                <a:gridCol w="4105275">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ويأكُل لحومَكُم مثل النَّار! قد كنزتُم في الأيَّام الأخيرة. هوذا أُجرة الفَعلة الذين حصدوا كوركم، المظلومة منكم تصرخ، وأصوات الحصَّـاديـن قـد دخـلـت إلى مسـامع ربِّ الجـنود.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will eat your flesh like fire. You have heaped up treasure in the last days. 4 Indeed the wages of the laborers who mowed your fields, which you kept back by fraud, cry out; and the cries of the reapers have reached the ears of the Lord of Sabaoth.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dévorera votre chair comme un feu. Vous avez amassé des trésors dans ces jours qui sont les derniers ! 4 Voici : le salaire des ouvriers qui ont moissonné vos champs, et dont vous les avez frustrés, crie, et les clameurs des moissonneurs sont parvenues jusqu’aux oreilles du Seigneur des armées.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18" name="Group 22"/>
          <p:cNvGraphicFramePr>
            <a:graphicFrameLocks noGrp="1"/>
          </p:cNvGraphicFramePr>
          <p:nvPr/>
        </p:nvGraphicFramePr>
        <p:xfrm>
          <a:off x="34925" y="188913"/>
          <a:ext cx="9109075" cy="6413501"/>
        </p:xfrm>
        <a:graphic>
          <a:graphicData uri="http://schemas.openxmlformats.org/drawingml/2006/table">
            <a:tbl>
              <a:tblPr/>
              <a:tblGrid>
                <a:gridCol w="4465638">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335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تنـعَّـمتُـم عـلـى الأرض، وتلذَّذتُم وربَّيتُم قُلوبَكم، ليوم الذَّبح. حكمتم على البارِّ وقتلتُموه.ولا يقاومكُم! فتأنَّوا أيُّها الإخوة إلى مجيء الربِّ.</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9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 7 Therefore be patient, brethren, until the coming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 avez vécu dans les voluptés et dans le luxe, vous avez rassasié vos coeurs au jour du carnage.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avez condamné, vous avez tué le juste ; il ne vous résiste pas. 7 Prenez donc patience, frères, jusqu’à l’avènement du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540" name="Group 20"/>
          <p:cNvGraphicFramePr>
            <a:graphicFrameLocks noGrp="1"/>
          </p:cNvGraphicFramePr>
          <p:nvPr/>
        </p:nvGraphicFramePr>
        <p:xfrm>
          <a:off x="0" y="0"/>
          <a:ext cx="9144000" cy="650716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الفلاح ينتظر ثمر الأرض الثَّمين، صابراً عليه حتى ينال الثَّمر المُبكِّر والمُتأخِّر. فتأنَّوا أنتُم وثبِّتوا قلوبكم، لأنَّ مجيء الربِّ قد اقتربَ.</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que le laboureur attend le précieux fruit de la terre, plein de patience à son égard, jusqu’à ce qu’il ait reçu les pluies de la première et de l’arrière saison. 8 Vous aussi prenez patience, affermissez vos coeurs, car l’avènement du Seigneur est proche.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91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1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1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09" name="Group 17"/>
          <p:cNvGraphicFramePr>
            <a:graphicFrameLocks noGrp="1"/>
          </p:cNvGraphicFramePr>
          <p:nvPr/>
        </p:nvGraphicFramePr>
        <p:xfrm>
          <a:off x="0" y="0"/>
          <a:ext cx="9144000" cy="64785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( 24 : 1 ـ 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خمسة أيَّام انحدَر حنانيَّا رئيس الكهنة مع الشُّيوخ وخطيبٍ اسمه ترتُلُّوس. فهؤلاء جاءوا وعرضوا للوالي ضدَّ بولس.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Cinq jours après, le souverain sacrificateur Ananias descendit, avec quelques anciens, et un avocat, un certain Tertulle. Ils portèrent plainte auprès du gouverneur contre Paul.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610" name="Rectangle 18"/>
          <p:cNvSpPr>
            <a:spLocks noGrp="1" noChangeArrowheads="1"/>
          </p:cNvSpPr>
          <p:nvPr>
            <p:ph type="ctrTitle"/>
          </p:nvPr>
        </p:nvSpPr>
        <p:spPr/>
        <p:txBody>
          <a:bodyPr/>
          <a:lstStyle/>
          <a:p>
            <a:r>
              <a:rPr lang="en-US"/>
              <a:t>5a</a:t>
            </a:r>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32" name="Group 16"/>
          <p:cNvGraphicFramePr>
            <a:graphicFrameLocks noGrp="1"/>
          </p:cNvGraphicFramePr>
          <p:nvPr/>
        </p:nvGraphicFramePr>
        <p:xfrm>
          <a:off x="0" y="44450"/>
          <a:ext cx="9144000" cy="6559551"/>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دُعيَ، ابتدأ ترتُلُّوس في الشِّكاية قائلاً: " إنَّنا حاصلون بواسطتك على سلام جزيل، وقد صار لهذه الأُمَّة قيام بعنايتك. في كل زمان وفي كل مكان فنقبل ذلك منكَ أيُّها العزيز فِيلِكسُ بكل شُكرٍ.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Celui–ci fut appelé, et Tertulle se mit à l’accuser en ces termes :3 La paix profonde obtenue grâce à toi, et les réformes faites à cette nation par ta prévoyance, très excellent Félix, nous les accueillons en tout et partout avec une entière gratitude.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1" name="Group 21"/>
          <p:cNvGraphicFramePr>
            <a:graphicFrameLocks noGrp="1"/>
          </p:cNvGraphicFramePr>
          <p:nvPr/>
        </p:nvGraphicFramePr>
        <p:xfrm>
          <a:off x="0" y="0"/>
          <a:ext cx="9144000" cy="6567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أُعوِّقك أكثر، ألتمس منكَ أن تسمعني بالاختصار بحلمِكَ. فإنَّنا إذ وجدنا هذا الرَّجل مُستهزئاً مُفسِداً ومُهيِّج اضطرابات بين جميع اليهود الذين في المسكونة، ومِقدام شيعة النَّاصريِّينَ،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pour ne pas t’importuner davantage, je te prie de nous écouter un moment dans ta bienveillance. 5 Nous avons trouvé cet homme, une peste qui provoque des disputes parmi tous les Juifs du monde, dirigeant de la secte des Nazaréens,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678" name="Group 14"/>
          <p:cNvGraphicFramePr>
            <a:graphicFrameLocks noGrp="1"/>
          </p:cNvGraphicFramePr>
          <p:nvPr/>
        </p:nvGraphicFramePr>
        <p:xfrm>
          <a:off x="0" y="0"/>
          <a:ext cx="91440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الذي قد شرع أن يُنجِّس الهيكل أيضاً، قد أمسكناه وأردْنا أن نحكم حسب ناموسِنا. لكن لِيسياس الأمير قد أتى بعنفٍ شديدٍ وأخذه من بين أيدينا،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qui a même tenté de profaner le temple. Nous l’avons saisi. Nous avons voulu le juger selon notre loi, 7 mais le tribun Lysias est survenu et avec une grande violence l’a tiré de nos mains,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703" name="Group 15"/>
          <p:cNvGraphicFramePr>
            <a:graphicFrameLocks noGrp="1"/>
          </p:cNvGraphicFramePr>
          <p:nvPr/>
        </p:nvGraphicFramePr>
        <p:xfrm>
          <a:off x="0" y="0"/>
          <a:ext cx="9144000" cy="6495353"/>
        </p:xfrm>
        <a:graphic>
          <a:graphicData uri="http://schemas.openxmlformats.org/drawingml/2006/table">
            <a:tbl>
              <a:tblPr/>
              <a:tblGrid>
                <a:gridCol w="4427538">
                  <a:extLst>
                    <a:ext uri="{9D8B030D-6E8A-4147-A177-3AD203B41FA5}">
                      <a16:colId xmlns:a16="http://schemas.microsoft.com/office/drawing/2014/main" val="20000"/>
                    </a:ext>
                  </a:extLst>
                </a:gridCol>
                <a:gridCol w="4716462">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المُشتكين عليه أن يأتوا إليكَ. ومنه يُمكنُكَ إذا فحصته أن تعلم جميع هذه الأمور التي نشتكي بها عليه ". ثمَّ وافقه اليهود قائلين: " إنَّ هذه الأُمور قد صارت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commanding his accusers to come to you. By examining him yourself you may ascertain all these things of which we accuse him. 9 And the Jews also assented, maintaining that these things were 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 ordonné à ses accusateurs de venir devant toi. Tu pourras toi–même l’interroger et prendre connaissance de tout ce dont nous l’accusons. 9 Les Juifs l’approuvèrent, en déclarant qu’il en était bien ainsi.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78" name="Group 18"/>
          <p:cNvGraphicFramePr>
            <a:graphicFrameLocks noGrp="1"/>
          </p:cNvGraphicFramePr>
          <p:nvPr/>
        </p:nvGraphicFramePr>
        <p:xfrm>
          <a:off x="0" y="0"/>
          <a:ext cx="9144000" cy="6089016"/>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ar-SA" sz="3600" b="0" i="0" u="sng" strike="noStrike" cap="none" normalizeH="0" baseline="0">
                          <a:ln>
                            <a:noFill/>
                          </a:ln>
                          <a:solidFill>
                            <a:srgbClr val="FF9900"/>
                          </a:solidFill>
                          <a:effectLst/>
                          <a:latin typeface="Arial" charset="0"/>
                          <a:cs typeface="Arial" charset="0"/>
                        </a:rPr>
                        <a:t> ( 142 : 6 ، 7 )</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بَسطتُ يديَّ إليكَ. صارت لك نفسي مِثل أرضٍ عديمة الماءِ. استجب لي ياربُّ عاجلاً. فقد فَنيت رُوحِي.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r>
                        <a:rPr kumimoji="0" lang="ar-SA" sz="2800" b="1" i="0" u="none" strike="noStrike" cap="none" normalizeH="0" baseline="0">
                          <a:ln>
                            <a:noFill/>
                          </a:ln>
                          <a:solidFill>
                            <a:schemeClr val="bg1"/>
                          </a:solidFill>
                          <a:effectLst/>
                          <a:latin typeface="Arial" charset="0"/>
                          <a:cs typeface="Arial" charset="0"/>
                        </a:rPr>
                        <a:t>.</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spread out my hands to You; My soul longs for You like a thirsty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Answer me speedily, O Lord; My spirit fails!.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Psaumes </a:t>
                      </a:r>
                      <a:r>
                        <a:rPr kumimoji="0" lang="en-US" sz="3200" b="0" i="0" u="sng" strike="noStrike" cap="none" normalizeH="0" baseline="0">
                          <a:ln>
                            <a:noFill/>
                          </a:ln>
                          <a:solidFill>
                            <a:srgbClr val="FF9900"/>
                          </a:solidFill>
                          <a:effectLst/>
                          <a:latin typeface="Arial" charset="0"/>
                          <a:cs typeface="Arial" charset="0"/>
                        </a:rPr>
                        <a:t>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J’étends mes mains vers toi ; Mon âme est devant toi comme une terre épuisée.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Hâte–toi de me répondre, Éternel ! Mon esprit est à bout.</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779" name="Rectangle 19"/>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31" name="Group 23"/>
          <p:cNvGraphicFramePr>
            <a:graphicFrameLocks noGrp="1"/>
          </p:cNvGraphicFramePr>
          <p:nvPr/>
        </p:nvGraphicFramePr>
        <p:xfrm>
          <a:off x="0" y="0"/>
          <a:ext cx="9144000" cy="6883782"/>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( 9 : 12 ـ 17 )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النَّهار قد بدأ يَميل. فتقدَّم إليه الاثنا عشر وقالوا لهُ: " اصرف الجمع ليذهبوا إلى القُرى التي حولنا والحقول ليستريحوا ويجدوا ما يأكلونه، لأنَّنا هَهُنا في موضع خلاءٍ ". </a:t>
                      </a:r>
                      <a:endParaRPr kumimoji="0" lang="ar-SA"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 day began to wear away, the twelve came and said to Him, Send the multitude away, that they may go into the surrounding towns and country, and lodge and get provisions; for we are in a deserted place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jour commençait à baisser, les douze s’approchèrent donc et lui dirent : Renvoie la foule afin qu’elle aille dans les villages et dans les campagnes des environs, pour se loger et pour trouver du </a:t>
                      </a:r>
                      <a:r>
                        <a:rPr kumimoji="0" lang="fr-FR" sz="2600" b="0" i="0" u="none" strike="noStrike" cap="none" normalizeH="0" baseline="0">
                          <a:ln>
                            <a:noFill/>
                          </a:ln>
                          <a:solidFill>
                            <a:schemeClr val="bg1"/>
                          </a:solidFill>
                          <a:effectLst/>
                          <a:latin typeface="Arial" charset="0"/>
                          <a:cs typeface="Arial" charset="0"/>
                        </a:rPr>
                        <a:t>ravitaillement ;</a:t>
                      </a:r>
                      <a:r>
                        <a:rPr kumimoji="0" lang="fr-FR" sz="2800" b="0" i="0" u="none" strike="noStrike" cap="none" normalizeH="0" baseline="0">
                          <a:ln>
                            <a:noFill/>
                          </a:ln>
                          <a:solidFill>
                            <a:schemeClr val="bg1"/>
                          </a:solidFill>
                          <a:effectLst/>
                          <a:latin typeface="Arial" charset="0"/>
                          <a:cs typeface="Arial" charset="0"/>
                        </a:rPr>
                        <a:t> car nous sommes ici dans un lieu désert.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832" name="Rectangle 24"/>
          <p:cNvSpPr>
            <a:spLocks noGrp="1" noChangeArrowheads="1"/>
          </p:cNvSpPr>
          <p:nvPr>
            <p:ph type="ctrTitle"/>
          </p:nvPr>
        </p:nvSpPr>
        <p:spPr/>
        <p:txBody>
          <a:bodyPr/>
          <a:lstStyle/>
          <a:p>
            <a:r>
              <a:rPr lang="en-US" dirty="0"/>
              <a:t>5g</a:t>
            </a:r>
          </a:p>
        </p:txBody>
      </p:sp>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849" name="Group 17"/>
          <p:cNvGraphicFramePr>
            <a:graphicFrameLocks noGrp="1"/>
          </p:cNvGraphicFramePr>
          <p:nvPr/>
        </p:nvGraphicFramePr>
        <p:xfrm>
          <a:off x="0" y="0"/>
          <a:ext cx="9144000" cy="65706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أعطوهم أنتم ليأكلوا ". فقالوا: " ليس عندنا أكثر من خمسة أرغفةٍ وسمكتين، إلاَّ أن نذهب ونبتاع طعاماً لهذا الشَّعب كلِّه ". لأنَّهم كانوا نحو خمسة آلافِ رجُلٍ.</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He said to them, You give them something to eat. And they said, We have no more than five loaves and two fish, unless we go and buy food for all these people. 14 For there were about five thousand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leur dit : Donnez–leur vous–mêmes à manger. Mais ils répondirent : Nous n’avons que cinq pains et deux poissons, à moins que nous n’allions nous–mêmes acheter des vivres pour tout ce peuple. 14 Or, il y avait environ cinq mille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75" name="Group 19"/>
          <p:cNvGraphicFramePr>
            <a:graphicFrameLocks noGrp="1"/>
          </p:cNvGraphicFramePr>
          <p:nvPr/>
        </p:nvGraphicFramePr>
        <p:xfrm>
          <a:off x="0" y="0"/>
          <a:ext cx="9144000" cy="685622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 لتلاميذه: " أتكِئُوهُم فِرَقاً خمسينَ خمسينَ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ففعلوا هكذا وأتكأُوا الجميع. فأخذ الأرغفة الخمسة والسَّمكتين، ونظر إلى السَّماء وباركها، ثُمَّ كسَّرها وأعطى التَّلاميذ ليُقدِّموا للجمع.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He said to His disciples, Make them sit down in groups of fifty.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they did so, and made them all sit down.    16 Then He took the five loaves and the two fish,  and looking up to heaven, He blessed and broke  them, and gave them to   the disciples to set before the multitude.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dit à ses disciples : Faites–les asseoir par rangées d’une cinquantaine.15  Ils firent ainsi ; ils les firent tous asseoir.16  Jésus prit les cinq pains et les deux poissons, leva les yeux vers le ciel et les bénit. Puis il les rompit et les donna aux disciples pour les distribuer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9" name="Group 29"/>
          <p:cNvGraphicFramePr>
            <a:graphicFrameLocks noGrp="1"/>
          </p:cNvGraphicFramePr>
          <p:nvPr/>
        </p:nvGraphicFramePr>
        <p:xfrm>
          <a:off x="0" y="44450"/>
          <a:ext cx="9144000" cy="6698679"/>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فأكلوا وشبعوا جميعاً. ورفعوا ما فضل عنهم من الكسر اثنتا عشرة قُفَّةً مملوءةً.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they all ate and were filled, and twelve baskets of the leftover fragments were taken up by them.</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Tous mangèrent et furent rassasiés, et l’on emporta douze paniers pleins des morceaux qui restaient.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32432</Words>
  <Application>Microsoft Office PowerPoint</Application>
  <PresentationFormat>Affichage à l'écran (4:3)</PresentationFormat>
  <Paragraphs>1324</Paragraphs>
  <Slides>295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295</vt:i4>
      </vt:variant>
    </vt:vector>
  </HeadingPairs>
  <TitlesOfParts>
    <vt:vector size="300" baseType="lpstr">
      <vt:lpstr>Arial</vt:lpstr>
      <vt:lpstr>Avva_Shenouda</vt:lpstr>
      <vt:lpstr>Coptic</vt:lpstr>
      <vt:lpstr>Times New Roman</vt:lpstr>
      <vt:lpstr>Default Design</vt:lpstr>
      <vt:lpstr>قراءات آحاد شهر أبيب Lectures des dimanches du mois de Abib</vt:lpstr>
      <vt:lpstr>Présentation PowerPoint</vt:lpstr>
      <vt:lpstr>Présentation PowerPoint</vt:lpstr>
      <vt:lpstr>1pv</vt:lpstr>
      <vt:lpstr>1v</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398</cp:revision>
  <dcterms:created xsi:type="dcterms:W3CDTF">2007-08-10T17:48:37Z</dcterms:created>
  <dcterms:modified xsi:type="dcterms:W3CDTF">2021-02-24T17:42:49Z</dcterms:modified>
</cp:coreProperties>
</file>